
<file path=[Content_Types].xml><?xml version="1.0" encoding="utf-8"?>
<Types xmlns="http://schemas.openxmlformats.org/package/2006/content-types">
  <Default Extension="jpeg" ContentType="image/jpeg"/>
  <Default Extension="png" ContentType="image/pn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2.xml" ContentType="application/vnd.openxmlformats-officedocument.presentationml.tags+xml"/>
  <Override PartName="/ppt/tags/tag3.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handoutMasterIdLst>
    <p:handoutMasterId r:id="rId26"/>
  </p:handoutMasterIdLst>
  <p:sldIdLst>
    <p:sldId id="256" r:id="rId3"/>
    <p:sldId id="257" r:id="rId4"/>
    <p:sldId id="259" r:id="rId5"/>
    <p:sldId id="407" r:id="rId6"/>
    <p:sldId id="403" r:id="rId7"/>
    <p:sldId id="419" r:id="rId8"/>
    <p:sldId id="404" r:id="rId9"/>
    <p:sldId id="405" r:id="rId10"/>
    <p:sldId id="408" r:id="rId11"/>
    <p:sldId id="409" r:id="rId12"/>
    <p:sldId id="410" r:id="rId13"/>
    <p:sldId id="411" r:id="rId14"/>
    <p:sldId id="412" r:id="rId15"/>
    <p:sldId id="413" r:id="rId16"/>
    <p:sldId id="402" r:id="rId17"/>
    <p:sldId id="414" r:id="rId18"/>
    <p:sldId id="415" r:id="rId19"/>
    <p:sldId id="416" r:id="rId20"/>
    <p:sldId id="417" r:id="rId21"/>
    <p:sldId id="418" r:id="rId22"/>
    <p:sldId id="406" r:id="rId23"/>
    <p:sldId id="284" r:id="rId24"/>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2F416F"/>
    <a:srgbClr val="002060"/>
    <a:srgbClr val="000B3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00" d="100"/>
          <a:sy n="100" d="100"/>
        </p:scale>
        <p:origin x="348" y="7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7.xml"/><Relationship Id="rId8" Type="http://schemas.openxmlformats.org/officeDocument/2006/relationships/slide" Target="slides/slide6.xml"/><Relationship Id="rId7" Type="http://schemas.openxmlformats.org/officeDocument/2006/relationships/slide" Target="slides/slide5.xml"/><Relationship Id="rId6" Type="http://schemas.openxmlformats.org/officeDocument/2006/relationships/slide" Target="slides/slide4.xml"/><Relationship Id="rId5" Type="http://schemas.openxmlformats.org/officeDocument/2006/relationships/slide" Target="slides/slide3.xml"/><Relationship Id="rId4" Type="http://schemas.openxmlformats.org/officeDocument/2006/relationships/slide" Target="slides/slide2.xml"/><Relationship Id="rId3" Type="http://schemas.openxmlformats.org/officeDocument/2006/relationships/slide" Target="slides/slide1.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notesMaster" Target="notesMasters/notesMaster1.xml"/><Relationship Id="rId24" Type="http://schemas.openxmlformats.org/officeDocument/2006/relationships/slide" Target="slides/slide22.xml"/><Relationship Id="rId23" Type="http://schemas.openxmlformats.org/officeDocument/2006/relationships/slide" Target="slides/slide21.xml"/><Relationship Id="rId22" Type="http://schemas.openxmlformats.org/officeDocument/2006/relationships/slide" Target="slides/slide20.xml"/><Relationship Id="rId21" Type="http://schemas.openxmlformats.org/officeDocument/2006/relationships/slide" Target="slides/slide19.xml"/><Relationship Id="rId20" Type="http://schemas.openxmlformats.org/officeDocument/2006/relationships/slide" Target="slides/slide18.xml"/><Relationship Id="rId2" Type="http://schemas.openxmlformats.org/officeDocument/2006/relationships/theme" Target="theme/theme1.xml"/><Relationship Id="rId19" Type="http://schemas.openxmlformats.org/officeDocument/2006/relationships/slide" Target="slides/slide17.xml"/><Relationship Id="rId18" Type="http://schemas.openxmlformats.org/officeDocument/2006/relationships/slide" Target="slides/slide16.xml"/><Relationship Id="rId17" Type="http://schemas.openxmlformats.org/officeDocument/2006/relationships/slide" Target="slides/slide15.xml"/><Relationship Id="rId16" Type="http://schemas.openxmlformats.org/officeDocument/2006/relationships/slide" Target="slides/slide14.xml"/><Relationship Id="rId15" Type="http://schemas.openxmlformats.org/officeDocument/2006/relationships/slide" Target="slides/slide13.xml"/><Relationship Id="rId14" Type="http://schemas.openxmlformats.org/officeDocument/2006/relationships/slide" Target="slides/slide12.xml"/><Relationship Id="rId13" Type="http://schemas.openxmlformats.org/officeDocument/2006/relationships/slide" Target="slides/slide11.xml"/><Relationship Id="rId12" Type="http://schemas.openxmlformats.org/officeDocument/2006/relationships/slide" Target="slides/slide10.xml"/><Relationship Id="rId11" Type="http://schemas.openxmlformats.org/officeDocument/2006/relationships/slide" Target="slides/slide9.xml"/><Relationship Id="rId10" Type="http://schemas.openxmlformats.org/officeDocument/2006/relationships/slide" Target="slides/slide8.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12.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2_标题幻灯片">
    <p:bg>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日期占位符 2"/>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56F090A6-CFD8-4834-A278-9FF1E5B78D0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4F662FB4-D61E-4832-ACB9-254406CCC6AF}"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3" Type="http://schemas.openxmlformats.org/officeDocument/2006/relationships/theme" Target="../theme/theme1.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6F090A6-CFD8-4834-A278-9FF1E5B78D0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4F662FB4-D61E-4832-ACB9-254406CCC6AF}"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mc:AlternateContent xmlns:mc="http://schemas.openxmlformats.org/markup-compatibility/2006">
    <mc:Choice xmlns:p14="http://schemas.microsoft.com/office/powerpoint/2010/main" Requires="p14">
      <p:transition spd="slow" p14:dur="1200"/>
    </mc:Choice>
    <mc:Fallback>
      <p:transition spd="slow"/>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5" Type="http://schemas.openxmlformats.org/officeDocument/2006/relationships/slideLayout" Target="../slideLayouts/slideLayout2.xml"/><Relationship Id="rId4" Type="http://schemas.openxmlformats.org/officeDocument/2006/relationships/image" Target="../media/image3.png"/><Relationship Id="rId3" Type="http://schemas.openxmlformats.org/officeDocument/2006/relationships/image" Target="../media/image2.png"/><Relationship Id="rId2" Type="http://schemas.microsoft.com/office/2007/relationships/media" Target="../media/media1.mp3"/><Relationship Id="rId1" Type="http://schemas.openxmlformats.org/officeDocument/2006/relationships/audio" Target="../media/media1.mp3"/></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5.png"/></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7.png"/></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8.png"/></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9.png"/></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0.png"/></Relationships>
</file>

<file path=ppt/slides/_rels/slide17.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1.png"/></Relationships>
</file>

<file path=ppt/slides/_rels/slide18.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2.png"/></Relationships>
</file>

<file path=ppt/slides/_rels/slide1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image" Target="../media/image13.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1.xml"/></Relationships>
</file>

<file path=ppt/slides/_rels/slide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4.png"/><Relationship Id="rId1" Type="http://schemas.openxmlformats.org/officeDocument/2006/relationships/tags" Target="../tags/tag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104" name="直接连接符 103"/>
          <p:cNvCxnSpPr/>
          <p:nvPr/>
        </p:nvCxnSpPr>
        <p:spPr>
          <a:xfrm flipV="1">
            <a:off x="1430655" y="3652520"/>
            <a:ext cx="9330055" cy="2540"/>
          </a:xfrm>
          <a:prstGeom prst="line">
            <a:avLst/>
          </a:prstGeom>
        </p:spPr>
        <p:style>
          <a:lnRef idx="1">
            <a:schemeClr val="dk1"/>
          </a:lnRef>
          <a:fillRef idx="0">
            <a:schemeClr val="dk1"/>
          </a:fillRef>
          <a:effectRef idx="0">
            <a:schemeClr val="dk1"/>
          </a:effectRef>
          <a:fontRef idx="minor">
            <a:schemeClr val="tx1"/>
          </a:fontRef>
        </p:style>
      </p:cxnSp>
      <p:sp>
        <p:nvSpPr>
          <p:cNvPr id="99" name="文本框 98"/>
          <p:cNvSpPr txBox="1"/>
          <p:nvPr/>
        </p:nvSpPr>
        <p:spPr>
          <a:xfrm>
            <a:off x="1189736" y="1936825"/>
            <a:ext cx="9812020" cy="1137285"/>
          </a:xfrm>
          <a:prstGeom prst="rect">
            <a:avLst/>
          </a:prstGeom>
          <a:noFill/>
        </p:spPr>
        <p:txBody>
          <a:bodyPr wrap="none" rtlCol="0" anchor="ctr">
            <a:spAutoFit/>
          </a:bodyPr>
          <a:lstStyle/>
          <a:p>
            <a:pPr algn="ctr"/>
            <a:r>
              <a:rPr lang="zh-CN" altLang="en-US" sz="3400" b="1">
                <a:solidFill>
                  <a:srgbClr val="000B3F"/>
                </a:solidFill>
              </a:rPr>
              <a:t>Tag Clouds for Object-Oriented Source Code </a:t>
            </a:r>
            <a:endParaRPr lang="zh-CN" altLang="en-US" sz="3400" b="1">
              <a:solidFill>
                <a:srgbClr val="000B3F"/>
              </a:solidFill>
            </a:endParaRPr>
          </a:p>
          <a:p>
            <a:pPr algn="ctr"/>
            <a:r>
              <a:rPr lang="zh-CN" altLang="en-US" sz="3400" b="1">
                <a:solidFill>
                  <a:srgbClr val="000B3F"/>
                </a:solidFill>
              </a:rPr>
              <a:t>Visualization </a:t>
            </a:r>
            <a:endParaRPr lang="zh-CN" altLang="en-US" sz="3400" b="1">
              <a:solidFill>
                <a:srgbClr val="000B3F"/>
              </a:solidFill>
            </a:endParaRPr>
          </a:p>
        </p:txBody>
      </p:sp>
      <p:sp>
        <p:nvSpPr>
          <p:cNvPr id="100" name="圆角矩形 99"/>
          <p:cNvSpPr/>
          <p:nvPr/>
        </p:nvSpPr>
        <p:spPr>
          <a:xfrm>
            <a:off x="4618355" y="5601335"/>
            <a:ext cx="3106420" cy="510540"/>
          </a:xfrm>
          <a:prstGeom prst="roundRect">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sz="2000" dirty="0"/>
              <a:t>speaker: YingJian  Xiao</a:t>
            </a:r>
            <a:endParaRPr lang="en-US" sz="2000" dirty="0"/>
          </a:p>
        </p:txBody>
      </p:sp>
      <p:pic>
        <p:nvPicPr>
          <p:cNvPr id="2" name="bgm">
            <a:hlinkClick r:id="" action="ppaction://media"/>
          </p:cNvPr>
          <p:cNvPicPr>
            <a:picLocks noChangeAspect="1"/>
          </p:cNvPicPr>
          <p:nvPr>
            <a:audioFile r:link="rId1"/>
            <p:extLst>
              <p:ext uri="{DAA4B4D4-6D71-4841-9C94-3DE7FCFB9230}">
                <p14:media xmlns:p14="http://schemas.microsoft.com/office/powerpoint/2010/main" r:embed="rId2"/>
              </p:ext>
            </p:extLst>
          </p:nvPr>
        </p:nvPicPr>
        <p:blipFill>
          <a:blip r:embed="rId3"/>
          <a:stretch>
            <a:fillRect/>
          </a:stretch>
        </p:blipFill>
        <p:spPr>
          <a:xfrm>
            <a:off x="12306300" y="-73025"/>
            <a:ext cx="609600" cy="609600"/>
          </a:xfrm>
          <a:prstGeom prst="rect">
            <a:avLst/>
          </a:prstGeom>
        </p:spPr>
      </p:pic>
      <p:sp>
        <p:nvSpPr>
          <p:cNvPr id="47" name="文本框 46"/>
          <p:cNvSpPr txBox="1"/>
          <p:nvPr/>
        </p:nvSpPr>
        <p:spPr>
          <a:xfrm>
            <a:off x="0" y="4066540"/>
            <a:ext cx="12192635" cy="398780"/>
          </a:xfrm>
          <a:prstGeom prst="rect">
            <a:avLst/>
          </a:prstGeom>
          <a:noFill/>
        </p:spPr>
        <p:txBody>
          <a:bodyPr wrap="square" rtlCol="0" anchor="t">
            <a:spAutoFit/>
          </a:bodyPr>
          <a:p>
            <a:pPr algn="ctr"/>
            <a:r>
              <a:rPr lang="zh-CN" altLang="en-US" sz="2000" i="1">
                <a:latin typeface="+mj-lt"/>
                <a:ea typeface="+mj-lt"/>
              </a:rPr>
              <a:t>Ra'Fat Al-Msie'deen</a:t>
            </a:r>
            <a:endParaRPr lang="zh-CN" altLang="en-US" sz="2000" i="1">
              <a:latin typeface="+mj-lt"/>
              <a:ea typeface="+mj-lt"/>
            </a:endParaRPr>
          </a:p>
        </p:txBody>
      </p:sp>
      <p:sp>
        <p:nvSpPr>
          <p:cNvPr id="51" name="文本框 50"/>
          <p:cNvSpPr txBox="1"/>
          <p:nvPr/>
        </p:nvSpPr>
        <p:spPr>
          <a:xfrm>
            <a:off x="0" y="4601210"/>
            <a:ext cx="12191365" cy="645160"/>
          </a:xfrm>
          <a:prstGeom prst="rect">
            <a:avLst/>
          </a:prstGeom>
          <a:noFill/>
        </p:spPr>
        <p:txBody>
          <a:bodyPr wrap="square" rtlCol="0" anchor="t">
            <a:spAutoFit/>
          </a:bodyPr>
          <a:p>
            <a:pPr algn="ctr"/>
            <a:r>
              <a:rPr lang="zh-CN" altLang="en-US" i="1"/>
              <a:t>Department of Computer Information Systems, Faculty of IT</a:t>
            </a:r>
            <a:endParaRPr lang="zh-CN" altLang="en-US" i="1"/>
          </a:p>
          <a:p>
            <a:pPr algn="ctr"/>
            <a:r>
              <a:rPr lang="zh-CN" altLang="en-US" i="1"/>
              <a:t>Mutah University, Karak, Jordan  </a:t>
            </a:r>
            <a:endParaRPr lang="zh-CN" altLang="en-US" i="1"/>
          </a:p>
        </p:txBody>
      </p:sp>
      <p:pic>
        <p:nvPicPr>
          <p:cNvPr id="3" name="图片 2" descr="logo"/>
          <p:cNvPicPr>
            <a:picLocks noChangeAspect="1"/>
          </p:cNvPicPr>
          <p:nvPr/>
        </p:nvPicPr>
        <p:blipFill>
          <a:blip r:embed="rId4"/>
          <a:stretch>
            <a:fillRect/>
          </a:stretch>
        </p:blipFill>
        <p:spPr>
          <a:xfrm>
            <a:off x="179070" y="214630"/>
            <a:ext cx="3140075" cy="64643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childTnLst>
            <p:audio>
              <p:cMediaNode vol="80000" numSld="999" showWhenStopped="0">
                <p:cTn id="2" repeatCount="indefinite" fill="hold" display="0">
                  <p:stCondLst>
                    <p:cond delay="indefinite"/>
                  </p:stCondLst>
                  <p:endCondLst>
                    <p:cond evt="onStopAudio" delay="0">
                      <p:tgtEl>
                        <p:sldTgt/>
                      </p:tgtEl>
                    </p:cond>
                  </p:endCondLst>
                </p:cTn>
                <p:tgtEl>
                  <p:spTgt spid="2"/>
                </p:tgtEl>
              </p:cMediaNode>
            </p:audio>
          </p:childTnLst>
        </p:cTn>
      </p:par>
    </p:tnLst>
    <p:bldLst>
      <p:bldP spid="99" grpId="0"/>
      <p:bldP spid="100" grpId="0" bldLvl="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342890" cy="460375"/>
          </a:xfrm>
          <a:prstGeom prst="rect">
            <a:avLst/>
          </a:prstGeom>
          <a:noFill/>
        </p:spPr>
        <p:txBody>
          <a:bodyPr wrap="none" rtlCol="0">
            <a:spAutoFit/>
          </a:bodyPr>
          <a:lstStyle/>
          <a:p>
            <a:pPr algn="l"/>
            <a:r>
              <a:rPr lang="en-US" altLang="zh-CN" sz="2400" b="1">
                <a:sym typeface="+mn-ea"/>
              </a:rPr>
              <a:t> 4.</a:t>
            </a:r>
            <a:r>
              <a:rPr lang="en-US" altLang="zh-CN" sz="2400" b="1">
                <a:sym typeface="+mn-ea"/>
              </a:rPr>
              <a:t>Tag Cloud Process Step By Step</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636270" y="1522095"/>
            <a:ext cx="4607560" cy="460375"/>
          </a:xfrm>
          <a:prstGeom prst="rect">
            <a:avLst/>
          </a:prstGeom>
          <a:noFill/>
        </p:spPr>
        <p:txBody>
          <a:bodyPr wrap="none" rtlCol="0">
            <a:spAutoFit/>
          </a:bodyPr>
          <a:p>
            <a:pPr algn="l"/>
            <a:r>
              <a:rPr lang="zh-CN" altLang="en-US" sz="2400">
                <a:solidFill>
                  <a:srgbClr val="FF0000"/>
                </a:solidFill>
                <a:latin typeface="Times New Roman" panose="02020603050405020304" pitchFamily="18" charset="0"/>
                <a:cs typeface="Times New Roman" panose="02020603050405020304" pitchFamily="18" charset="0"/>
              </a:rPr>
              <a:t>E.  Storing Tags in a Standard Order  </a:t>
            </a:r>
            <a:endParaRPr lang="zh-CN" altLang="en-US" sz="2400">
              <a:solidFill>
                <a:srgbClr val="FF0000"/>
              </a:solidFill>
              <a:latin typeface="Times New Roman" panose="02020603050405020304" pitchFamily="18" charset="0"/>
              <a:cs typeface="Times New Roman" panose="02020603050405020304" pitchFamily="18" charset="0"/>
            </a:endParaRPr>
          </a:p>
        </p:txBody>
      </p:sp>
      <p:sp>
        <p:nvSpPr>
          <p:cNvPr id="7" name="文本框 6"/>
          <p:cNvSpPr txBox="1"/>
          <p:nvPr/>
        </p:nvSpPr>
        <p:spPr>
          <a:xfrm>
            <a:off x="1059180" y="2178685"/>
            <a:ext cx="9743440" cy="829945"/>
          </a:xfrm>
          <a:prstGeom prst="rect">
            <a:avLst/>
          </a:prstGeom>
          <a:noFill/>
        </p:spPr>
        <p:txBody>
          <a:bodyPr wrap="square" rtlCol="0">
            <a:spAutoFit/>
          </a:bodyPr>
          <a:p>
            <a:pPr algn="l">
              <a:lnSpc>
                <a:spcPct val="100000"/>
              </a:lnSpc>
            </a:pPr>
            <a:r>
              <a:rPr lang="zh-CN" altLang="en-US" sz="2400">
                <a:latin typeface="Times New Roman" panose="02020603050405020304" pitchFamily="18" charset="0"/>
                <a:cs typeface="Times New Roman" panose="02020603050405020304" pitchFamily="18" charset="0"/>
              </a:rPr>
              <a:t>In Iconic, the tags within a tag cloud are arranged from left to right, and top to bottom. Iconic presents tags in a tag cloud in alphabetical order. </a:t>
            </a:r>
            <a:endParaRPr lang="zh-CN" altLang="en-US" sz="2400">
              <a:latin typeface="Times New Roman" panose="02020603050405020304" pitchFamily="18" charset="0"/>
              <a:cs typeface="Times New Roman" panose="02020603050405020304" pitchFamily="18" charset="0"/>
            </a:endParaRPr>
          </a:p>
        </p:txBody>
      </p:sp>
      <p:sp>
        <p:nvSpPr>
          <p:cNvPr id="8" name="文本框 7"/>
          <p:cNvSpPr txBox="1"/>
          <p:nvPr/>
        </p:nvSpPr>
        <p:spPr>
          <a:xfrm>
            <a:off x="636270" y="3764280"/>
            <a:ext cx="3372485" cy="460375"/>
          </a:xfrm>
          <a:prstGeom prst="rect">
            <a:avLst/>
          </a:prstGeom>
          <a:noFill/>
        </p:spPr>
        <p:txBody>
          <a:bodyPr wrap="none" rtlCol="0">
            <a:spAutoFit/>
          </a:bodyPr>
          <a:p>
            <a:pPr algn="l"/>
            <a:r>
              <a:rPr sz="2400">
                <a:solidFill>
                  <a:srgbClr val="FF0000"/>
                </a:solidFill>
                <a:latin typeface="Times New Roman" panose="02020603050405020304" pitchFamily="18" charset="0"/>
                <a:cs typeface="Times New Roman" panose="02020603050405020304" pitchFamily="18" charset="0"/>
              </a:rPr>
              <a:t>F.  Generating Tag Clouds</a:t>
            </a:r>
            <a:endParaRPr sz="2400">
              <a:solidFill>
                <a:srgbClr val="FF0000"/>
              </a:solidFill>
              <a:latin typeface="Times New Roman" panose="02020603050405020304" pitchFamily="18" charset="0"/>
              <a:cs typeface="Times New Roman" panose="02020603050405020304" pitchFamily="18" charset="0"/>
            </a:endParaRPr>
          </a:p>
        </p:txBody>
      </p:sp>
      <p:sp>
        <p:nvSpPr>
          <p:cNvPr id="9" name="文本框 8"/>
          <p:cNvSpPr txBox="1"/>
          <p:nvPr/>
        </p:nvSpPr>
        <p:spPr>
          <a:xfrm>
            <a:off x="1059180" y="4420870"/>
            <a:ext cx="9743440" cy="829945"/>
          </a:xfrm>
          <a:prstGeom prst="rect">
            <a:avLst/>
          </a:prstGeom>
          <a:noFill/>
        </p:spPr>
        <p:txBody>
          <a:bodyPr wrap="square" rtlCol="0">
            <a:spAutoFit/>
          </a:bodyPr>
          <a:p>
            <a:pPr algn="l">
              <a:lnSpc>
                <a:spcPct val="100000"/>
              </a:lnSpc>
            </a:pPr>
            <a:r>
              <a:rPr lang="zh-CN" altLang="en-US" sz="2400">
                <a:latin typeface="Times New Roman" panose="02020603050405020304" pitchFamily="18" charset="0"/>
                <a:cs typeface="Times New Roman" panose="02020603050405020304" pitchFamily="18" charset="0"/>
              </a:rPr>
              <a:t>This tag cloud contains all software identifier tags (i.e. package, class,attribute and method). </a:t>
            </a:r>
            <a:endParaRPr lang="zh-CN" altLang="en-US" sz="24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342890" cy="460375"/>
          </a:xfrm>
          <a:prstGeom prst="rect">
            <a:avLst/>
          </a:prstGeom>
          <a:noFill/>
        </p:spPr>
        <p:txBody>
          <a:bodyPr wrap="none" rtlCol="0">
            <a:spAutoFit/>
          </a:bodyPr>
          <a:lstStyle/>
          <a:p>
            <a:pPr algn="l"/>
            <a:r>
              <a:rPr lang="en-US" altLang="zh-CN" sz="2400" b="1">
                <a:sym typeface="+mn-ea"/>
              </a:rPr>
              <a:t> 4.</a:t>
            </a:r>
            <a:r>
              <a:rPr lang="en-US" altLang="zh-CN" sz="2400" b="1">
                <a:sym typeface="+mn-ea"/>
              </a:rPr>
              <a:t>Tag Cloud Process Step By Step</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pic>
        <p:nvPicPr>
          <p:cNvPr id="10" name="图片 9"/>
          <p:cNvPicPr>
            <a:picLocks noChangeAspect="1"/>
          </p:cNvPicPr>
          <p:nvPr/>
        </p:nvPicPr>
        <p:blipFill>
          <a:blip r:embed="rId1"/>
          <a:stretch>
            <a:fillRect/>
          </a:stretch>
        </p:blipFill>
        <p:spPr>
          <a:xfrm>
            <a:off x="3621405" y="2117090"/>
            <a:ext cx="4949825" cy="3318510"/>
          </a:xfrm>
          <a:prstGeom prst="rect">
            <a:avLst/>
          </a:prstGeom>
        </p:spPr>
      </p:pic>
      <p:sp>
        <p:nvSpPr>
          <p:cNvPr id="12" name="文本框 11"/>
          <p:cNvSpPr txBox="1"/>
          <p:nvPr/>
        </p:nvSpPr>
        <p:spPr>
          <a:xfrm>
            <a:off x="0" y="5986145"/>
            <a:ext cx="12094210" cy="398780"/>
          </a:xfrm>
          <a:prstGeom prst="rect">
            <a:avLst/>
          </a:prstGeom>
          <a:noFill/>
        </p:spPr>
        <p:txBody>
          <a:bodyPr wrap="square" rtlCol="0" anchor="t">
            <a:spAutoFit/>
          </a:bodyPr>
          <a:p>
            <a:pPr algn="ctr"/>
            <a:r>
              <a:rPr lang="zh-CN" altLang="en-US" sz="2000"/>
              <a:t>Fig. 2.   Tag cloud generated from drawing shapes software.</a:t>
            </a:r>
            <a:endParaRPr lang="zh-CN" altLang="en-US" sz="2000"/>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342890" cy="460375"/>
          </a:xfrm>
          <a:prstGeom prst="rect">
            <a:avLst/>
          </a:prstGeom>
          <a:noFill/>
        </p:spPr>
        <p:txBody>
          <a:bodyPr wrap="none" rtlCol="0">
            <a:spAutoFit/>
          </a:bodyPr>
          <a:lstStyle/>
          <a:p>
            <a:pPr algn="l"/>
            <a:r>
              <a:rPr lang="en-US" altLang="zh-CN" sz="2400" b="1">
                <a:sym typeface="+mn-ea"/>
              </a:rPr>
              <a:t> 4.</a:t>
            </a:r>
            <a:r>
              <a:rPr lang="en-US" altLang="zh-CN" sz="2400" b="1">
                <a:sym typeface="+mn-ea"/>
              </a:rPr>
              <a:t>Tag Cloud Process Step By Step</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pic>
        <p:nvPicPr>
          <p:cNvPr id="11" name="图片 10"/>
          <p:cNvPicPr>
            <a:picLocks noChangeAspect="1"/>
          </p:cNvPicPr>
          <p:nvPr/>
        </p:nvPicPr>
        <p:blipFill>
          <a:blip r:embed="rId1"/>
          <a:stretch>
            <a:fillRect/>
          </a:stretch>
        </p:blipFill>
        <p:spPr>
          <a:xfrm>
            <a:off x="4300855" y="1332230"/>
            <a:ext cx="3822065" cy="4465320"/>
          </a:xfrm>
          <a:prstGeom prst="rect">
            <a:avLst/>
          </a:prstGeom>
        </p:spPr>
      </p:pic>
      <p:sp>
        <p:nvSpPr>
          <p:cNvPr id="13" name="文本框 12"/>
          <p:cNvSpPr txBox="1"/>
          <p:nvPr/>
        </p:nvSpPr>
        <p:spPr>
          <a:xfrm>
            <a:off x="0" y="5940425"/>
            <a:ext cx="12192000" cy="398780"/>
          </a:xfrm>
          <a:prstGeom prst="rect">
            <a:avLst/>
          </a:prstGeom>
          <a:noFill/>
        </p:spPr>
        <p:txBody>
          <a:bodyPr wrap="square" rtlCol="0" anchor="t">
            <a:spAutoFit/>
          </a:bodyPr>
          <a:p>
            <a:pPr algn="ctr"/>
            <a:r>
              <a:rPr lang="zh-CN" altLang="en-US" sz="2000"/>
              <a:t>Fig. 3.   Different tag clouds extracted from Drawing Shapes software.</a:t>
            </a:r>
            <a:endParaRPr lang="zh-CN" altLang="en-US" sz="2000"/>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342890" cy="460375"/>
          </a:xfrm>
          <a:prstGeom prst="rect">
            <a:avLst/>
          </a:prstGeom>
          <a:noFill/>
        </p:spPr>
        <p:txBody>
          <a:bodyPr wrap="none" rtlCol="0">
            <a:spAutoFit/>
          </a:bodyPr>
          <a:lstStyle/>
          <a:p>
            <a:pPr algn="l"/>
            <a:r>
              <a:rPr lang="en-US" altLang="zh-CN" sz="2400" b="1">
                <a:sym typeface="+mn-ea"/>
              </a:rPr>
              <a:t> 4.</a:t>
            </a:r>
            <a:r>
              <a:rPr lang="en-US" altLang="zh-CN" sz="2400" b="1">
                <a:sym typeface="+mn-ea"/>
              </a:rPr>
              <a:t>Tag Cloud Process Step By Step</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13" name="文本框 12"/>
          <p:cNvSpPr txBox="1"/>
          <p:nvPr/>
        </p:nvSpPr>
        <p:spPr>
          <a:xfrm>
            <a:off x="0" y="5940425"/>
            <a:ext cx="12192000" cy="398780"/>
          </a:xfrm>
          <a:prstGeom prst="rect">
            <a:avLst/>
          </a:prstGeom>
          <a:noFill/>
        </p:spPr>
        <p:txBody>
          <a:bodyPr wrap="square" rtlCol="0" anchor="t">
            <a:spAutoFit/>
          </a:bodyPr>
          <a:p>
            <a:pPr algn="ctr"/>
            <a:r>
              <a:rPr lang="zh-CN" altLang="en-US" sz="2000"/>
              <a:t>Fig. 4.   A tag cloud generated by using Iconic filters. </a:t>
            </a:r>
            <a:endParaRPr lang="zh-CN" altLang="en-US" sz="2000"/>
          </a:p>
        </p:txBody>
      </p:sp>
      <p:pic>
        <p:nvPicPr>
          <p:cNvPr id="6" name="图片 5"/>
          <p:cNvPicPr>
            <a:picLocks noChangeAspect="1"/>
          </p:cNvPicPr>
          <p:nvPr/>
        </p:nvPicPr>
        <p:blipFill>
          <a:blip r:embed="rId1"/>
          <a:stretch>
            <a:fillRect/>
          </a:stretch>
        </p:blipFill>
        <p:spPr>
          <a:xfrm>
            <a:off x="3355340" y="1865630"/>
            <a:ext cx="5480685" cy="37299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342890" cy="460375"/>
          </a:xfrm>
          <a:prstGeom prst="rect">
            <a:avLst/>
          </a:prstGeom>
          <a:noFill/>
        </p:spPr>
        <p:txBody>
          <a:bodyPr wrap="none" rtlCol="0">
            <a:spAutoFit/>
          </a:bodyPr>
          <a:lstStyle/>
          <a:p>
            <a:pPr algn="l"/>
            <a:r>
              <a:rPr lang="en-US" altLang="zh-CN" sz="2400" b="1">
                <a:sym typeface="+mn-ea"/>
              </a:rPr>
              <a:t> 4.</a:t>
            </a:r>
            <a:r>
              <a:rPr lang="en-US" altLang="zh-CN" sz="2400" b="1">
                <a:sym typeface="+mn-ea"/>
              </a:rPr>
              <a:t>Tag Cloud Process Step By Step</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13" name="文本框 12"/>
          <p:cNvSpPr txBox="1"/>
          <p:nvPr/>
        </p:nvSpPr>
        <p:spPr>
          <a:xfrm>
            <a:off x="0" y="5940425"/>
            <a:ext cx="12192000" cy="398780"/>
          </a:xfrm>
          <a:prstGeom prst="rect">
            <a:avLst/>
          </a:prstGeom>
          <a:noFill/>
        </p:spPr>
        <p:txBody>
          <a:bodyPr wrap="square" rtlCol="0" anchor="t">
            <a:spAutoFit/>
          </a:bodyPr>
          <a:p>
            <a:pPr algn="ctr"/>
            <a:r>
              <a:rPr lang="zh-CN" altLang="en-US" sz="2000"/>
              <a:t>Fig. 5.   Tag cloud visualization created by Iconic. </a:t>
            </a:r>
            <a:endParaRPr lang="zh-CN" altLang="en-US" sz="2000"/>
          </a:p>
        </p:txBody>
      </p:sp>
      <p:pic>
        <p:nvPicPr>
          <p:cNvPr id="7" name="图片 6"/>
          <p:cNvPicPr>
            <a:picLocks noChangeAspect="1"/>
          </p:cNvPicPr>
          <p:nvPr/>
        </p:nvPicPr>
        <p:blipFill>
          <a:blip r:embed="rId1"/>
          <a:stretch>
            <a:fillRect/>
          </a:stretch>
        </p:blipFill>
        <p:spPr>
          <a:xfrm>
            <a:off x="3397250" y="1489710"/>
            <a:ext cx="5396865" cy="4165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3091180" cy="460375"/>
          </a:xfrm>
          <a:prstGeom prst="rect">
            <a:avLst/>
          </a:prstGeom>
          <a:noFill/>
        </p:spPr>
        <p:txBody>
          <a:bodyPr wrap="none" rtlCol="0">
            <a:spAutoFit/>
          </a:bodyPr>
          <a:lstStyle/>
          <a:p>
            <a:pPr algn="l"/>
            <a:r>
              <a:rPr lang="en-US" altLang="zh-CN" sz="2400" b="1">
                <a:sym typeface="+mn-ea"/>
              </a:rPr>
              <a:t> 5.</a:t>
            </a:r>
            <a:r>
              <a:rPr lang="en-US" altLang="zh-CN" sz="2400" b="1">
                <a:sym typeface="+mn-ea"/>
              </a:rPr>
              <a:t>Experimentation</a:t>
            </a:r>
            <a:r>
              <a:rPr lang="en-US" altLang="zh-CN" sz="2400">
                <a:latin typeface="Times New Roman" panose="02020603050405020304" pitchFamily="18" charset="0"/>
                <a:cs typeface="Times New Roman" panose="02020603050405020304" pitchFamily="18" charset="0"/>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pic>
        <p:nvPicPr>
          <p:cNvPr id="7" name="图片 6"/>
          <p:cNvPicPr>
            <a:picLocks noChangeAspect="1"/>
          </p:cNvPicPr>
          <p:nvPr/>
        </p:nvPicPr>
        <p:blipFill>
          <a:blip r:embed="rId1"/>
          <a:stretch>
            <a:fillRect/>
          </a:stretch>
        </p:blipFill>
        <p:spPr>
          <a:xfrm>
            <a:off x="2865120" y="2019935"/>
            <a:ext cx="6461125" cy="3269615"/>
          </a:xfrm>
          <a:prstGeom prst="rect">
            <a:avLst/>
          </a:prstGeom>
        </p:spPr>
      </p:pic>
      <p:sp>
        <p:nvSpPr>
          <p:cNvPr id="13" name="文本框 12"/>
          <p:cNvSpPr txBox="1"/>
          <p:nvPr/>
        </p:nvSpPr>
        <p:spPr>
          <a:xfrm>
            <a:off x="0" y="5940425"/>
            <a:ext cx="12192000" cy="398780"/>
          </a:xfrm>
          <a:prstGeom prst="rect">
            <a:avLst/>
          </a:prstGeom>
          <a:noFill/>
        </p:spPr>
        <p:txBody>
          <a:bodyPr wrap="square" rtlCol="0" anchor="t">
            <a:spAutoFit/>
          </a:bodyPr>
          <a:p>
            <a:pPr algn="ctr"/>
            <a:r>
              <a:rPr lang="zh-CN" altLang="en-US" sz="2000"/>
              <a:t>T</a:t>
            </a:r>
            <a:r>
              <a:rPr lang="en-US" altLang="zh-CN" sz="2000"/>
              <a:t>able 1</a:t>
            </a:r>
            <a:r>
              <a:rPr lang="zh-CN" altLang="en-US" sz="2000"/>
              <a:t>. I</a:t>
            </a:r>
            <a:r>
              <a:rPr lang="en-US" altLang="zh-CN" sz="2000"/>
              <a:t>nformatin</a:t>
            </a:r>
            <a:r>
              <a:rPr lang="zh-CN" altLang="en-US" sz="2000"/>
              <a:t> A</a:t>
            </a:r>
            <a:r>
              <a:rPr lang="en-US" altLang="zh-CN" sz="2000"/>
              <a:t>bout</a:t>
            </a:r>
            <a:r>
              <a:rPr lang="zh-CN" altLang="en-US" sz="2000"/>
              <a:t> T</a:t>
            </a:r>
            <a:r>
              <a:rPr lang="en-US" altLang="zh-CN" sz="2000"/>
              <a:t>ag</a:t>
            </a:r>
            <a:r>
              <a:rPr lang="zh-CN" altLang="en-US" sz="2000"/>
              <a:t> C</a:t>
            </a:r>
            <a:r>
              <a:rPr lang="en-US" altLang="zh-CN" sz="2000"/>
              <a:t>lounds</a:t>
            </a:r>
            <a:r>
              <a:rPr lang="zh-CN" altLang="en-US" sz="2000"/>
              <a:t> </a:t>
            </a:r>
            <a:r>
              <a:rPr lang="en-US" altLang="zh-CN" sz="2000"/>
              <a:t>Extracted</a:t>
            </a:r>
            <a:r>
              <a:rPr lang="zh-CN" altLang="en-US" sz="2000"/>
              <a:t> </a:t>
            </a:r>
            <a:r>
              <a:rPr lang="en-US" altLang="zh-CN" sz="2000"/>
              <a:t>From</a:t>
            </a:r>
            <a:r>
              <a:rPr lang="zh-CN" altLang="en-US" sz="2000"/>
              <a:t> C</a:t>
            </a:r>
            <a:r>
              <a:rPr lang="en-US" altLang="zh-CN" sz="2000"/>
              <a:t>ase</a:t>
            </a:r>
            <a:r>
              <a:rPr lang="zh-CN" altLang="en-US" sz="2000"/>
              <a:t> </a:t>
            </a:r>
            <a:r>
              <a:rPr lang="en-US" altLang="zh-CN" sz="2000"/>
              <a:t>Studies</a:t>
            </a:r>
            <a:r>
              <a:rPr lang="zh-CN" altLang="en-US" sz="2000"/>
              <a:t> . </a:t>
            </a:r>
            <a:endParaRPr lang="zh-CN" altLang="en-US" sz="2000"/>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3091180" cy="460375"/>
          </a:xfrm>
          <a:prstGeom prst="rect">
            <a:avLst/>
          </a:prstGeom>
          <a:noFill/>
        </p:spPr>
        <p:txBody>
          <a:bodyPr wrap="none" rtlCol="0">
            <a:spAutoFit/>
          </a:bodyPr>
          <a:lstStyle/>
          <a:p>
            <a:pPr algn="l"/>
            <a:r>
              <a:rPr lang="en-US" altLang="zh-CN" sz="2400" b="1">
                <a:sym typeface="+mn-ea"/>
              </a:rPr>
              <a:t> 5.</a:t>
            </a:r>
            <a:r>
              <a:rPr lang="en-US" altLang="zh-CN" sz="2400" b="1">
                <a:sym typeface="+mn-ea"/>
              </a:rPr>
              <a:t>Experimentation</a:t>
            </a:r>
            <a:r>
              <a:rPr lang="en-US" altLang="zh-CN" sz="2400">
                <a:latin typeface="Times New Roman" panose="02020603050405020304" pitchFamily="18" charset="0"/>
                <a:cs typeface="Times New Roman" panose="02020603050405020304" pitchFamily="18" charset="0"/>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13" name="文本框 12"/>
          <p:cNvSpPr txBox="1"/>
          <p:nvPr/>
        </p:nvSpPr>
        <p:spPr>
          <a:xfrm>
            <a:off x="0" y="5940425"/>
            <a:ext cx="12192000" cy="398780"/>
          </a:xfrm>
          <a:prstGeom prst="rect">
            <a:avLst/>
          </a:prstGeom>
          <a:noFill/>
        </p:spPr>
        <p:txBody>
          <a:bodyPr wrap="square" rtlCol="0" anchor="t">
            <a:spAutoFit/>
          </a:bodyPr>
          <a:p>
            <a:pPr algn="ctr"/>
            <a:r>
              <a:rPr sz="2000"/>
              <a:t>Fig. 6.   Tag cloud extracted from NanoXML software. </a:t>
            </a:r>
            <a:endParaRPr sz="2000"/>
          </a:p>
        </p:txBody>
      </p:sp>
      <p:pic>
        <p:nvPicPr>
          <p:cNvPr id="6" name="图片 5"/>
          <p:cNvPicPr>
            <a:picLocks noChangeAspect="1"/>
          </p:cNvPicPr>
          <p:nvPr/>
        </p:nvPicPr>
        <p:blipFill>
          <a:blip r:embed="rId1"/>
          <a:stretch>
            <a:fillRect/>
          </a:stretch>
        </p:blipFill>
        <p:spPr>
          <a:xfrm>
            <a:off x="3830955" y="1444625"/>
            <a:ext cx="4529455" cy="41979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3091180" cy="460375"/>
          </a:xfrm>
          <a:prstGeom prst="rect">
            <a:avLst/>
          </a:prstGeom>
          <a:noFill/>
        </p:spPr>
        <p:txBody>
          <a:bodyPr wrap="none" rtlCol="0">
            <a:spAutoFit/>
          </a:bodyPr>
          <a:lstStyle/>
          <a:p>
            <a:pPr algn="l"/>
            <a:r>
              <a:rPr lang="en-US" altLang="zh-CN" sz="2400" b="1">
                <a:sym typeface="+mn-ea"/>
              </a:rPr>
              <a:t> 5.</a:t>
            </a:r>
            <a:r>
              <a:rPr lang="en-US" altLang="zh-CN" sz="2400" b="1">
                <a:sym typeface="+mn-ea"/>
              </a:rPr>
              <a:t>Experimentation</a:t>
            </a:r>
            <a:r>
              <a:rPr lang="en-US" altLang="zh-CN" sz="2400">
                <a:latin typeface="Times New Roman" panose="02020603050405020304" pitchFamily="18" charset="0"/>
                <a:cs typeface="Times New Roman" panose="02020603050405020304" pitchFamily="18" charset="0"/>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13" name="文本框 12"/>
          <p:cNvSpPr txBox="1"/>
          <p:nvPr/>
        </p:nvSpPr>
        <p:spPr>
          <a:xfrm>
            <a:off x="0" y="5940425"/>
            <a:ext cx="12192000" cy="398780"/>
          </a:xfrm>
          <a:prstGeom prst="rect">
            <a:avLst/>
          </a:prstGeom>
          <a:noFill/>
        </p:spPr>
        <p:txBody>
          <a:bodyPr wrap="square" rtlCol="0" anchor="t">
            <a:spAutoFit/>
          </a:bodyPr>
          <a:p>
            <a:pPr algn="ctr"/>
            <a:r>
              <a:rPr sz="2000"/>
              <a:t>Fig. 7.   Tag cloud extracted from ArgoUML software. </a:t>
            </a:r>
            <a:endParaRPr sz="2000"/>
          </a:p>
        </p:txBody>
      </p:sp>
      <p:pic>
        <p:nvPicPr>
          <p:cNvPr id="6" name="图片 5"/>
          <p:cNvPicPr>
            <a:picLocks noChangeAspect="1"/>
          </p:cNvPicPr>
          <p:nvPr/>
        </p:nvPicPr>
        <p:blipFill>
          <a:blip r:embed="rId1"/>
          <a:stretch>
            <a:fillRect/>
          </a:stretch>
        </p:blipFill>
        <p:spPr>
          <a:xfrm>
            <a:off x="3658235" y="1586865"/>
            <a:ext cx="4876165" cy="39274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3091180" cy="460375"/>
          </a:xfrm>
          <a:prstGeom prst="rect">
            <a:avLst/>
          </a:prstGeom>
          <a:noFill/>
        </p:spPr>
        <p:txBody>
          <a:bodyPr wrap="none" rtlCol="0">
            <a:spAutoFit/>
          </a:bodyPr>
          <a:lstStyle/>
          <a:p>
            <a:pPr algn="l"/>
            <a:r>
              <a:rPr lang="en-US" altLang="zh-CN" sz="2400" b="1">
                <a:sym typeface="+mn-ea"/>
              </a:rPr>
              <a:t> 5.</a:t>
            </a:r>
            <a:r>
              <a:rPr lang="en-US" altLang="zh-CN" sz="2400" b="1">
                <a:sym typeface="+mn-ea"/>
              </a:rPr>
              <a:t>Experimentation</a:t>
            </a:r>
            <a:r>
              <a:rPr lang="en-US" altLang="zh-CN" sz="2400">
                <a:latin typeface="Times New Roman" panose="02020603050405020304" pitchFamily="18" charset="0"/>
                <a:cs typeface="Times New Roman" panose="02020603050405020304" pitchFamily="18" charset="0"/>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13" name="文本框 12"/>
          <p:cNvSpPr txBox="1"/>
          <p:nvPr/>
        </p:nvSpPr>
        <p:spPr>
          <a:xfrm>
            <a:off x="0" y="5940425"/>
            <a:ext cx="12192000" cy="706755"/>
          </a:xfrm>
          <a:prstGeom prst="rect">
            <a:avLst/>
          </a:prstGeom>
          <a:noFill/>
        </p:spPr>
        <p:txBody>
          <a:bodyPr wrap="square" rtlCol="0" anchor="t">
            <a:spAutoFit/>
          </a:bodyPr>
          <a:p>
            <a:pPr algn="ctr"/>
            <a:r>
              <a:rPr lang="en-US" sz="2000"/>
              <a:t>Table 2. The Design Of The User Study.All Participants </a:t>
            </a:r>
            <a:endParaRPr lang="en-US" sz="2000"/>
          </a:p>
          <a:p>
            <a:pPr algn="ctr"/>
            <a:r>
              <a:rPr lang="en-US" sz="2000"/>
              <a:t>See Different Clounds For The Same Software.</a:t>
            </a:r>
            <a:endParaRPr lang="en-US" sz="2000"/>
          </a:p>
        </p:txBody>
      </p:sp>
      <p:pic>
        <p:nvPicPr>
          <p:cNvPr id="7" name="图片 6"/>
          <p:cNvPicPr>
            <a:picLocks noChangeAspect="1"/>
          </p:cNvPicPr>
          <p:nvPr/>
        </p:nvPicPr>
        <p:blipFill>
          <a:blip r:embed="rId1"/>
          <a:stretch>
            <a:fillRect/>
          </a:stretch>
        </p:blipFill>
        <p:spPr>
          <a:xfrm>
            <a:off x="2443480" y="1983740"/>
            <a:ext cx="7305040" cy="32842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3091180" cy="460375"/>
          </a:xfrm>
          <a:prstGeom prst="rect">
            <a:avLst/>
          </a:prstGeom>
          <a:noFill/>
        </p:spPr>
        <p:txBody>
          <a:bodyPr wrap="none" rtlCol="0">
            <a:spAutoFit/>
          </a:bodyPr>
          <a:lstStyle/>
          <a:p>
            <a:pPr algn="l"/>
            <a:r>
              <a:rPr lang="en-US" altLang="zh-CN" sz="2400" b="1">
                <a:sym typeface="+mn-ea"/>
              </a:rPr>
              <a:t> 5.</a:t>
            </a:r>
            <a:r>
              <a:rPr lang="en-US" altLang="zh-CN" sz="2400" b="1">
                <a:sym typeface="+mn-ea"/>
              </a:rPr>
              <a:t>Experimentation</a:t>
            </a:r>
            <a:r>
              <a:rPr lang="en-US" altLang="zh-CN" sz="2400">
                <a:latin typeface="Times New Roman" panose="02020603050405020304" pitchFamily="18" charset="0"/>
                <a:cs typeface="Times New Roman" panose="02020603050405020304" pitchFamily="18" charset="0"/>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13" name="文本框 12"/>
          <p:cNvSpPr txBox="1"/>
          <p:nvPr/>
        </p:nvSpPr>
        <p:spPr>
          <a:xfrm>
            <a:off x="0" y="5940425"/>
            <a:ext cx="12192000" cy="398780"/>
          </a:xfrm>
          <a:prstGeom prst="rect">
            <a:avLst/>
          </a:prstGeom>
          <a:noFill/>
        </p:spPr>
        <p:txBody>
          <a:bodyPr wrap="square" rtlCol="0" anchor="t">
            <a:spAutoFit/>
          </a:bodyPr>
          <a:p>
            <a:pPr algn="ctr"/>
            <a:r>
              <a:rPr lang="en-US" sz="2000"/>
              <a:t>Table 3. Tags Mined From NanoXML And ArgoUML</a:t>
            </a:r>
            <a:endParaRPr lang="en-US" sz="2000"/>
          </a:p>
        </p:txBody>
      </p:sp>
      <p:pic>
        <p:nvPicPr>
          <p:cNvPr id="7" name="图片 6"/>
          <p:cNvPicPr>
            <a:picLocks noChangeAspect="1"/>
          </p:cNvPicPr>
          <p:nvPr/>
        </p:nvPicPr>
        <p:blipFill>
          <a:blip r:embed="rId1"/>
          <a:stretch>
            <a:fillRect/>
          </a:stretch>
        </p:blipFill>
        <p:spPr>
          <a:xfrm>
            <a:off x="1802765" y="1812925"/>
            <a:ext cx="8585835" cy="351917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 name="圆角矩形 52"/>
          <p:cNvSpPr/>
          <p:nvPr/>
        </p:nvSpPr>
        <p:spPr>
          <a:xfrm>
            <a:off x="4814015" y="767817"/>
            <a:ext cx="2563970" cy="480124"/>
          </a:xfrm>
          <a:prstGeom prst="roundRect">
            <a:avLst/>
          </a:prstGeom>
          <a:gradFill flip="none" rotWithShape="1">
            <a:gsLst>
              <a:gs pos="0">
                <a:srgbClr val="2F416F"/>
              </a:gs>
              <a:gs pos="100000">
                <a:srgbClr val="000B3F"/>
              </a:gs>
            </a:gsLst>
            <a:lin ang="13500000" scaled="1"/>
            <a:tileRect/>
          </a:gradFill>
          <a:ln w="19050">
            <a:solidFill>
              <a:srgbClr val="002060"/>
            </a:solidFill>
          </a:ln>
          <a:effectLst>
            <a:outerShdw blurRad="241300" dist="2540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r>
              <a:rPr lang="en-US" altLang="zh-CN" sz="2000">
                <a:latin typeface="Times New Roman" panose="02020603050405020304" pitchFamily="18" charset="0"/>
                <a:cs typeface="Times New Roman" panose="02020603050405020304" pitchFamily="18" charset="0"/>
              </a:rPr>
              <a:t>Contents</a:t>
            </a:r>
            <a:endParaRPr lang="en-US" altLang="zh-CN" sz="2000">
              <a:latin typeface="Times New Roman" panose="02020603050405020304" pitchFamily="18" charset="0"/>
              <a:cs typeface="Times New Roman" panose="02020603050405020304" pitchFamily="18" charset="0"/>
            </a:endParaRPr>
          </a:p>
        </p:txBody>
      </p:sp>
      <p:sp>
        <p:nvSpPr>
          <p:cNvPr id="21" name="文本框 20"/>
          <p:cNvSpPr txBox="1"/>
          <p:nvPr/>
        </p:nvSpPr>
        <p:spPr>
          <a:xfrm>
            <a:off x="3987800" y="1908810"/>
            <a:ext cx="2298700" cy="460375"/>
          </a:xfrm>
          <a:prstGeom prst="rect">
            <a:avLst/>
          </a:prstGeom>
          <a:noFill/>
        </p:spPr>
        <p:txBody>
          <a:bodyPr wrap="none" rtlCol="0">
            <a:spAutoFit/>
          </a:bodyPr>
          <a:p>
            <a:pPr algn="l"/>
            <a:r>
              <a:rPr lang="en-US" altLang="zh-CN" sz="2400">
                <a:latin typeface="Times New Roman" panose="02020603050405020304" pitchFamily="18" charset="0"/>
                <a:cs typeface="Times New Roman" panose="02020603050405020304" pitchFamily="18" charset="0"/>
              </a:rPr>
              <a:t>01.   Introduction</a:t>
            </a:r>
            <a:endParaRPr lang="en-US" altLang="zh-CN" sz="2400">
              <a:latin typeface="Times New Roman" panose="02020603050405020304" pitchFamily="18" charset="0"/>
              <a:cs typeface="Times New Roman" panose="02020603050405020304" pitchFamily="18" charset="0"/>
            </a:endParaRPr>
          </a:p>
        </p:txBody>
      </p:sp>
      <p:sp>
        <p:nvSpPr>
          <p:cNvPr id="22" name="文本框 21"/>
          <p:cNvSpPr txBox="1"/>
          <p:nvPr/>
        </p:nvSpPr>
        <p:spPr>
          <a:xfrm>
            <a:off x="3987800" y="2673985"/>
            <a:ext cx="6193155" cy="460375"/>
          </a:xfrm>
          <a:prstGeom prst="rect">
            <a:avLst/>
          </a:prstGeom>
          <a:noFill/>
        </p:spPr>
        <p:txBody>
          <a:bodyPr wrap="none" rtlCol="0">
            <a:spAutoFit/>
          </a:bodyPr>
          <a:p>
            <a:pPr algn="l">
              <a:buClrTx/>
              <a:buSzTx/>
              <a:buFontTx/>
            </a:pPr>
            <a:r>
              <a:rPr lang="en-US" altLang="zh-CN" sz="2400">
                <a:latin typeface="Times New Roman" panose="02020603050405020304" pitchFamily="18" charset="0"/>
                <a:cs typeface="Times New Roman" panose="02020603050405020304" pitchFamily="18" charset="0"/>
              </a:rPr>
              <a:t>02.   Related Work And  Comparison With Iconic</a:t>
            </a:r>
            <a:endParaRPr lang="en-US" altLang="zh-CN" sz="2400">
              <a:latin typeface="Times New Roman" panose="02020603050405020304" pitchFamily="18" charset="0"/>
              <a:cs typeface="Times New Roman" panose="02020603050405020304" pitchFamily="18" charset="0"/>
            </a:endParaRPr>
          </a:p>
        </p:txBody>
      </p:sp>
      <p:sp>
        <p:nvSpPr>
          <p:cNvPr id="23" name="文本框 22"/>
          <p:cNvSpPr txBox="1"/>
          <p:nvPr/>
        </p:nvSpPr>
        <p:spPr>
          <a:xfrm>
            <a:off x="3987800" y="3444240"/>
            <a:ext cx="3331845" cy="460375"/>
          </a:xfrm>
          <a:prstGeom prst="rect">
            <a:avLst/>
          </a:prstGeom>
          <a:noFill/>
        </p:spPr>
        <p:txBody>
          <a:bodyPr wrap="none" rtlCol="0">
            <a:spAutoFit/>
          </a:bodyPr>
          <a:p>
            <a:pPr algn="l"/>
            <a:r>
              <a:rPr lang="en-US" altLang="zh-CN" sz="2400">
                <a:latin typeface="Times New Roman" panose="02020603050405020304" pitchFamily="18" charset="0"/>
                <a:cs typeface="Times New Roman" panose="02020603050405020304" pitchFamily="18" charset="0"/>
              </a:rPr>
              <a:t>03.   Approach  Overview </a:t>
            </a:r>
            <a:endParaRPr lang="en-US" altLang="zh-CN" sz="2400">
              <a:latin typeface="Times New Roman" panose="02020603050405020304" pitchFamily="18" charset="0"/>
              <a:cs typeface="Times New Roman" panose="02020603050405020304" pitchFamily="18" charset="0"/>
            </a:endParaRPr>
          </a:p>
        </p:txBody>
      </p:sp>
      <p:sp>
        <p:nvSpPr>
          <p:cNvPr id="24" name="文本框 23"/>
          <p:cNvSpPr txBox="1"/>
          <p:nvPr/>
        </p:nvSpPr>
        <p:spPr>
          <a:xfrm>
            <a:off x="3987800" y="4201795"/>
            <a:ext cx="4740910" cy="460375"/>
          </a:xfrm>
          <a:prstGeom prst="rect">
            <a:avLst/>
          </a:prstGeom>
          <a:noFill/>
        </p:spPr>
        <p:txBody>
          <a:bodyPr wrap="none" rtlCol="0">
            <a:spAutoFit/>
          </a:bodyPr>
          <a:p>
            <a:pPr algn="l"/>
            <a:r>
              <a:rPr lang="en-US" altLang="zh-CN" sz="2400">
                <a:latin typeface="Times New Roman" panose="02020603050405020304" pitchFamily="18" charset="0"/>
                <a:cs typeface="Times New Roman" panose="02020603050405020304" pitchFamily="18" charset="0"/>
              </a:rPr>
              <a:t>04.   </a:t>
            </a:r>
            <a:r>
              <a:rPr lang="en-US" altLang="zh-CN" sz="2400">
                <a:latin typeface="Times New Roman" panose="02020603050405020304" pitchFamily="18" charset="0"/>
                <a:cs typeface="Times New Roman" panose="02020603050405020304" pitchFamily="18" charset="0"/>
                <a:sym typeface="+mn-ea"/>
              </a:rPr>
              <a:t>Tag Cloud Process Step By Step</a:t>
            </a:r>
            <a:endParaRPr lang="en-US" altLang="zh-CN" sz="2400">
              <a:latin typeface="Times New Roman" panose="02020603050405020304" pitchFamily="18" charset="0"/>
              <a:cs typeface="Times New Roman" panose="02020603050405020304" pitchFamily="18" charset="0"/>
            </a:endParaRPr>
          </a:p>
        </p:txBody>
      </p:sp>
      <p:sp>
        <p:nvSpPr>
          <p:cNvPr id="26" name="文本框 25"/>
          <p:cNvSpPr txBox="1"/>
          <p:nvPr/>
        </p:nvSpPr>
        <p:spPr>
          <a:xfrm>
            <a:off x="3987800" y="5744210"/>
            <a:ext cx="4364355" cy="460375"/>
          </a:xfrm>
          <a:prstGeom prst="rect">
            <a:avLst/>
          </a:prstGeom>
          <a:noFill/>
        </p:spPr>
        <p:txBody>
          <a:bodyPr wrap="none" rtlCol="0">
            <a:spAutoFit/>
          </a:bodyPr>
          <a:p>
            <a:pPr algn="l"/>
            <a:r>
              <a:rPr lang="en-US" altLang="zh-CN" sz="2400">
                <a:latin typeface="Times New Roman" panose="02020603050405020304" pitchFamily="18" charset="0"/>
                <a:cs typeface="Times New Roman" panose="02020603050405020304" pitchFamily="18" charset="0"/>
              </a:rPr>
              <a:t>06.   Conclusion And Perspectives</a:t>
            </a:r>
            <a:endParaRPr lang="en-US" altLang="zh-CN" sz="2400">
              <a:latin typeface="Times New Roman" panose="02020603050405020304" pitchFamily="18" charset="0"/>
              <a:cs typeface="Times New Roman" panose="02020603050405020304" pitchFamily="18" charset="0"/>
            </a:endParaRPr>
          </a:p>
        </p:txBody>
      </p:sp>
      <p:sp>
        <p:nvSpPr>
          <p:cNvPr id="27" name="文本框 26"/>
          <p:cNvSpPr txBox="1"/>
          <p:nvPr/>
        </p:nvSpPr>
        <p:spPr>
          <a:xfrm>
            <a:off x="3987800" y="4975225"/>
            <a:ext cx="2822575" cy="460375"/>
          </a:xfrm>
          <a:prstGeom prst="rect">
            <a:avLst/>
          </a:prstGeom>
          <a:noFill/>
        </p:spPr>
        <p:txBody>
          <a:bodyPr wrap="none" rtlCol="0">
            <a:spAutoFit/>
          </a:bodyPr>
          <a:p>
            <a:pPr algn="l"/>
            <a:r>
              <a:rPr lang="en-US" altLang="zh-CN" sz="2400">
                <a:latin typeface="Times New Roman" panose="02020603050405020304" pitchFamily="18" charset="0"/>
                <a:cs typeface="Times New Roman" panose="02020603050405020304" pitchFamily="18" charset="0"/>
              </a:rPr>
              <a:t>05.   Experimentation      </a:t>
            </a:r>
            <a:endParaRPr lang="en-US" altLang="zh-CN" sz="24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53"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3091180" cy="460375"/>
          </a:xfrm>
          <a:prstGeom prst="rect">
            <a:avLst/>
          </a:prstGeom>
          <a:noFill/>
        </p:spPr>
        <p:txBody>
          <a:bodyPr wrap="none" rtlCol="0">
            <a:spAutoFit/>
          </a:bodyPr>
          <a:lstStyle/>
          <a:p>
            <a:pPr algn="l"/>
            <a:r>
              <a:rPr lang="en-US" altLang="zh-CN" sz="2400" b="1">
                <a:sym typeface="+mn-ea"/>
              </a:rPr>
              <a:t> 5.</a:t>
            </a:r>
            <a:r>
              <a:rPr lang="en-US" altLang="zh-CN" sz="2400" b="1">
                <a:sym typeface="+mn-ea"/>
              </a:rPr>
              <a:t>Experimentation</a:t>
            </a:r>
            <a:r>
              <a:rPr lang="en-US" altLang="zh-CN" sz="2400">
                <a:latin typeface="Times New Roman" panose="02020603050405020304" pitchFamily="18" charset="0"/>
                <a:cs typeface="Times New Roman" panose="02020603050405020304" pitchFamily="18" charset="0"/>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897890" y="1500505"/>
            <a:ext cx="10620375" cy="3969385"/>
          </a:xfrm>
          <a:prstGeom prst="rect">
            <a:avLst/>
          </a:prstGeom>
          <a:noFill/>
        </p:spPr>
        <p:txBody>
          <a:bodyPr wrap="square" rtlCol="0">
            <a:spAutoFit/>
          </a:bodyPr>
          <a:p>
            <a:pPr marL="342900" indent="-342900">
              <a:lnSpc>
                <a:spcPct val="150000"/>
              </a:lnSpc>
              <a:spcBef>
                <a:spcPts val="0"/>
              </a:spcBef>
              <a:spcAft>
                <a:spcPts val="0"/>
              </a:spcAft>
              <a:buFont typeface="Arial" panose="020B0604020202020204" pitchFamily="34" charset="0"/>
              <a:buChar char="•"/>
            </a:pPr>
            <a:r>
              <a:rPr lang="zh-CN" altLang="en-US" sz="2400">
                <a:latin typeface="Times New Roman" panose="02020603050405020304" pitchFamily="18" charset="0"/>
                <a:cs typeface="Times New Roman" panose="02020603050405020304" pitchFamily="18" charset="0"/>
                <a:sym typeface="+mn-ea"/>
              </a:rPr>
              <a:t>The threat to the validity of Iconic</a:t>
            </a:r>
            <a:r>
              <a:rPr lang="en-US" altLang="zh-CN" sz="2400">
                <a:latin typeface="Times New Roman" panose="02020603050405020304" pitchFamily="18" charset="0"/>
                <a:cs typeface="Times New Roman" panose="02020603050405020304" pitchFamily="18" charset="0"/>
                <a:sym typeface="+mn-ea"/>
              </a:rPr>
              <a:t>:</a:t>
            </a:r>
            <a:r>
              <a:rPr lang="en-US" altLang="zh-CN" sz="2400">
                <a:latin typeface="Times New Roman" panose="02020603050405020304" pitchFamily="18" charset="0"/>
                <a:cs typeface="Times New Roman" panose="02020603050405020304" pitchFamily="18" charset="0"/>
              </a:rPr>
              <a:t>	</a:t>
            </a:r>
            <a:endParaRPr lang="en-US" altLang="zh-CN" sz="240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50000"/>
              </a:lnSpc>
            </a:pPr>
            <a:r>
              <a:rPr lang="en-US" altLang="zh-CN" sz="2400">
                <a:latin typeface="Times New Roman" panose="02020603050405020304" pitchFamily="18" charset="0"/>
                <a:cs typeface="Times New Roman" panose="02020603050405020304" pitchFamily="18" charset="0"/>
              </a:rPr>
              <a:t>(1)the current prototype considers only Java software</a:t>
            </a:r>
            <a:endParaRPr lang="en-US" altLang="zh-CN" sz="2400">
              <a:latin typeface="Times New Roman" panose="02020603050405020304" pitchFamily="18" charset="0"/>
              <a:cs typeface="Times New Roman" panose="02020603050405020304" pitchFamily="18" charset="0"/>
            </a:endParaRPr>
          </a:p>
          <a:p>
            <a:pPr lvl="1">
              <a:lnSpc>
                <a:spcPct val="150000"/>
              </a:lnSpc>
            </a:pPr>
            <a:r>
              <a:rPr lang="en-US" altLang="zh-CN" sz="2400">
                <a:latin typeface="Times New Roman" panose="02020603050405020304" pitchFamily="18" charset="0"/>
                <a:cs typeface="Times New Roman" panose="02020603050405020304" pitchFamily="18" charset="0"/>
              </a:rPr>
              <a:t>(2)when a software developer uses mix words to name software identifiers</a:t>
            </a:r>
            <a:endParaRPr lang="en-US" altLang="zh-CN" sz="2400">
              <a:latin typeface="Times New Roman" panose="02020603050405020304" pitchFamily="18" charset="0"/>
              <a:cs typeface="Times New Roman" panose="02020603050405020304" pitchFamily="18" charset="0"/>
            </a:endParaRPr>
          </a:p>
          <a:p>
            <a:pPr lvl="1">
              <a:lnSpc>
                <a:spcPct val="150000"/>
              </a:lnSpc>
            </a:pPr>
            <a:r>
              <a:rPr lang="en-US" altLang="zh-CN" sz="2400">
                <a:latin typeface="Times New Roman" panose="02020603050405020304" pitchFamily="18" charset="0"/>
                <a:cs typeface="Times New Roman" panose="02020603050405020304" pitchFamily="18" charset="0"/>
              </a:rPr>
              <a:t>(3)The WordNet may not be reliable in all cases to find the word stem.</a:t>
            </a:r>
            <a:endParaRPr lang="en-US" altLang="zh-CN" sz="2400">
              <a:latin typeface="Times New Roman" panose="02020603050405020304" pitchFamily="18" charset="0"/>
              <a:cs typeface="Times New Roman" panose="02020603050405020304" pitchFamily="18" charset="0"/>
            </a:endParaRPr>
          </a:p>
          <a:p>
            <a:pPr lvl="1">
              <a:lnSpc>
                <a:spcPct val="150000"/>
              </a:lnSpc>
            </a:pPr>
            <a:r>
              <a:rPr lang="en-US" altLang="zh-CN" sz="2400">
                <a:latin typeface="Times New Roman" panose="02020603050405020304" pitchFamily="18" charset="0"/>
                <a:cs typeface="Times New Roman" panose="02020603050405020304" pitchFamily="18" charset="0"/>
              </a:rPr>
              <a:t>(4)the tag clouds are missing some filters </a:t>
            </a:r>
            <a:endParaRPr lang="en-US" altLang="zh-CN" sz="2400">
              <a:latin typeface="Times New Roman" panose="02020603050405020304" pitchFamily="18" charset="0"/>
              <a:cs typeface="Times New Roman" panose="02020603050405020304" pitchFamily="18" charset="0"/>
            </a:endParaRPr>
          </a:p>
          <a:p>
            <a:pPr lvl="1">
              <a:lnSpc>
                <a:spcPct val="150000"/>
              </a:lnSpc>
            </a:pPr>
            <a:r>
              <a:rPr lang="en-US" altLang="zh-CN" sz="2400">
                <a:latin typeface="Times New Roman" panose="02020603050405020304" pitchFamily="18" charset="0"/>
                <a:cs typeface="Times New Roman" panose="02020603050405020304" pitchFamily="18" charset="0"/>
              </a:rPr>
              <a:t>(5) it would be much faster to be able to have a filtering search that the developer can type the tag to find it. </a:t>
            </a:r>
            <a:endParaRPr lang="en-US" altLang="zh-CN" sz="24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4947285" cy="460375"/>
          </a:xfrm>
          <a:prstGeom prst="rect">
            <a:avLst/>
          </a:prstGeom>
          <a:noFill/>
        </p:spPr>
        <p:txBody>
          <a:bodyPr wrap="none" rtlCol="0">
            <a:spAutoFit/>
          </a:bodyPr>
          <a:lstStyle/>
          <a:p>
            <a:pPr algn="l"/>
            <a:r>
              <a:rPr lang="en-US" altLang="zh-CN" sz="2400" b="1">
                <a:sym typeface="+mn-ea"/>
              </a:rPr>
              <a:t> 5.</a:t>
            </a:r>
            <a:r>
              <a:rPr lang="en-US" altLang="zh-CN" sz="2400" b="1">
                <a:sym typeface="+mn-ea"/>
              </a:rPr>
              <a:t>Conclusion And Perspectives</a:t>
            </a:r>
            <a:r>
              <a:rPr lang="en-US" altLang="zh-CN" sz="2400">
                <a:latin typeface="Times New Roman" panose="02020603050405020304" pitchFamily="18" charset="0"/>
                <a:cs typeface="Times New Roman" panose="02020603050405020304" pitchFamily="18" charset="0"/>
                <a:sym typeface="+mn-ea"/>
              </a:rPr>
              <a:t> </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8" name="文本框 7"/>
          <p:cNvSpPr txBox="1"/>
          <p:nvPr/>
        </p:nvSpPr>
        <p:spPr>
          <a:xfrm>
            <a:off x="897890" y="1500505"/>
            <a:ext cx="10620375" cy="4892675"/>
          </a:xfrm>
          <a:prstGeom prst="rect">
            <a:avLst/>
          </a:prstGeom>
          <a:noFill/>
        </p:spPr>
        <p:txBody>
          <a:bodyPr wrap="square" rtlCol="0">
            <a:spAutoFit/>
          </a:bodyPr>
          <a:p>
            <a:pPr marL="342900" indent="-342900">
              <a:lnSpc>
                <a:spcPct val="150000"/>
              </a:lnSpc>
              <a:spcBef>
                <a:spcPts val="0"/>
              </a:spcBef>
              <a:spcAft>
                <a:spcPts val="0"/>
              </a:spcAft>
              <a:buFont typeface="Arial" panose="020B0604020202020204" pitchFamily="34" charset="0"/>
              <a:buChar char="•"/>
            </a:pPr>
            <a:r>
              <a:rPr sz="2400">
                <a:latin typeface="Times New Roman" panose="02020603050405020304" pitchFamily="18" charset="0"/>
                <a:cs typeface="Times New Roman" panose="02020603050405020304" pitchFamily="18" charset="0"/>
                <a:sym typeface="+mn-ea"/>
              </a:rPr>
              <a:t>This paper proposed an original approach to visualize all software identifiers as a tag cloud. </a:t>
            </a:r>
            <a:endParaRPr sz="2400">
              <a:latin typeface="Times New Roman" panose="02020603050405020304" pitchFamily="18" charset="0"/>
              <a:cs typeface="Times New Roman" panose="02020603050405020304" pitchFamily="18" charset="0"/>
              <a:sym typeface="+mn-ea"/>
            </a:endParaRPr>
          </a:p>
          <a:p>
            <a:pPr indent="0">
              <a:lnSpc>
                <a:spcPct val="100000"/>
              </a:lnSpc>
              <a:spcBef>
                <a:spcPts val="0"/>
              </a:spcBef>
              <a:spcAft>
                <a:spcPts val="0"/>
              </a:spcAft>
              <a:buFont typeface="Arial" panose="020B0604020202020204" pitchFamily="34" charset="0"/>
              <a:buNone/>
            </a:pPr>
            <a:endParaRPr sz="2400">
              <a:latin typeface="Times New Roman" panose="02020603050405020304" pitchFamily="18" charset="0"/>
              <a:cs typeface="Times New Roman" panose="02020603050405020304" pitchFamily="18" charset="0"/>
              <a:sym typeface="+mn-ea"/>
            </a:endParaRPr>
          </a:p>
          <a:p>
            <a:pPr marL="342900" indent="-342900">
              <a:lnSpc>
                <a:spcPct val="150000"/>
              </a:lnSpc>
              <a:spcBef>
                <a:spcPts val="0"/>
              </a:spcBef>
              <a:spcAft>
                <a:spcPts val="0"/>
              </a:spcAft>
              <a:buFont typeface="Arial" panose="020B0604020202020204" pitchFamily="34" charset="0"/>
              <a:buChar char="•"/>
            </a:pPr>
            <a:r>
              <a:rPr lang="en-US" altLang="zh-CN" sz="2400">
                <a:latin typeface="Times New Roman" panose="02020603050405020304" pitchFamily="18" charset="0"/>
                <a:cs typeface="Times New Roman" panose="02020603050405020304" pitchFamily="18" charset="0"/>
                <a:sym typeface="+mn-ea"/>
              </a:rPr>
              <a:t>For future work:</a:t>
            </a:r>
            <a:r>
              <a:rPr lang="en-US" altLang="zh-CN" sz="2400">
                <a:latin typeface="Times New Roman" panose="02020603050405020304" pitchFamily="18" charset="0"/>
                <a:cs typeface="Times New Roman" panose="02020603050405020304" pitchFamily="18" charset="0"/>
              </a:rPr>
              <a:t>	</a:t>
            </a:r>
            <a:endParaRPr lang="en-US" altLang="zh-CN" sz="240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50000"/>
              </a:lnSpc>
            </a:pPr>
            <a:r>
              <a:rPr lang="en-US" altLang="zh-CN" sz="2400">
                <a:latin typeface="Times New Roman" panose="02020603050405020304" pitchFamily="18" charset="0"/>
                <a:cs typeface="Times New Roman" panose="02020603050405020304" pitchFamily="18" charset="0"/>
              </a:rPr>
              <a:t>(1)support the current tag cloud with a set of user tasks , including tag searching, browsing, zooming and filtering. </a:t>
            </a:r>
            <a:endParaRPr lang="en-US" altLang="zh-CN" sz="2400">
              <a:latin typeface="Times New Roman" panose="02020603050405020304" pitchFamily="18" charset="0"/>
              <a:cs typeface="Times New Roman" panose="02020603050405020304" pitchFamily="18" charset="0"/>
            </a:endParaRPr>
          </a:p>
          <a:p>
            <a:pPr lvl="1">
              <a:lnSpc>
                <a:spcPct val="150000"/>
              </a:lnSpc>
            </a:pPr>
            <a:r>
              <a:rPr lang="en-US" altLang="zh-CN" sz="2400">
                <a:latin typeface="Times New Roman" panose="02020603050405020304" pitchFamily="18" charset="0"/>
                <a:cs typeface="Times New Roman" panose="02020603050405020304" pitchFamily="18" charset="0"/>
              </a:rPr>
              <a:t>(2)use other layouts for tag cloud such as spiral layout</a:t>
            </a:r>
            <a:endParaRPr lang="en-US" altLang="zh-CN" sz="2400">
              <a:latin typeface="Times New Roman" panose="02020603050405020304" pitchFamily="18" charset="0"/>
              <a:cs typeface="Times New Roman" panose="02020603050405020304" pitchFamily="18" charset="0"/>
            </a:endParaRPr>
          </a:p>
          <a:p>
            <a:pPr lvl="1">
              <a:lnSpc>
                <a:spcPct val="150000"/>
              </a:lnSpc>
            </a:pPr>
            <a:r>
              <a:rPr lang="en-US" altLang="zh-CN" sz="2400">
                <a:latin typeface="Times New Roman" panose="02020603050405020304" pitchFamily="18" charset="0"/>
                <a:cs typeface="Times New Roman" panose="02020603050405020304" pitchFamily="18" charset="0"/>
              </a:rPr>
              <a:t>(3)build a tag cloud using software identifiers and code comments and to identify the link between tag names and software identifiers.  </a:t>
            </a:r>
            <a:endParaRPr lang="en-US" altLang="zh-CN" sz="24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文本框 5"/>
          <p:cNvSpPr txBox="1"/>
          <p:nvPr/>
        </p:nvSpPr>
        <p:spPr>
          <a:xfrm>
            <a:off x="4509135" y="2653030"/>
            <a:ext cx="3879215" cy="1198880"/>
          </a:xfrm>
          <a:prstGeom prst="rect">
            <a:avLst/>
          </a:prstGeom>
          <a:noFill/>
        </p:spPr>
        <p:txBody>
          <a:bodyPr wrap="none" rtlCol="0">
            <a:spAutoFit/>
          </a:bodyPr>
          <a:p>
            <a:r>
              <a:rPr lang="en-US" altLang="zh-CN" sz="7200">
                <a:solidFill>
                  <a:srgbClr val="FF0000"/>
                </a:solidFill>
                <a:latin typeface="华文仿宋" panose="02010600040101010101" charset="-122"/>
                <a:ea typeface="华文仿宋" panose="02010600040101010101" charset="-122"/>
              </a:rPr>
              <a:t>THANKS</a:t>
            </a:r>
            <a:endParaRPr lang="en-US" altLang="zh-CN" sz="7200">
              <a:solidFill>
                <a:srgbClr val="FF0000"/>
              </a:solidFill>
              <a:latin typeface="华文仿宋" panose="02010600040101010101" charset="-122"/>
              <a:ea typeface="华文仿宋"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2473325" cy="460375"/>
          </a:xfrm>
          <a:prstGeom prst="rect">
            <a:avLst/>
          </a:prstGeom>
          <a:noFill/>
        </p:spPr>
        <p:txBody>
          <a:bodyPr wrap="none" rtlCol="0">
            <a:spAutoFit/>
          </a:bodyPr>
          <a:lstStyle/>
          <a:p>
            <a:pPr algn="l"/>
            <a:r>
              <a:rPr lang="en-US" altLang="zh-CN" sz="2400" b="1">
                <a:sym typeface="+mn-ea"/>
              </a:rPr>
              <a:t> 1.Introduction</a:t>
            </a:r>
            <a:endParaRPr lang="en-US" altLang="zh-CN" sz="2400" b="1" dirty="0">
              <a:solidFill>
                <a:srgbClr val="002060"/>
              </a:solidFill>
              <a:latin typeface="微软雅黑" panose="020B0503020204020204" pitchFamily="34" charset="-122"/>
              <a:ea typeface="微软雅黑" panose="020B0503020204020204" pitchFamily="34" charset="-122"/>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97890" y="1500505"/>
            <a:ext cx="10620375" cy="3646170"/>
          </a:xfrm>
          <a:prstGeom prst="rect">
            <a:avLst/>
          </a:prstGeom>
          <a:noFill/>
        </p:spPr>
        <p:txBody>
          <a:bodyPr wrap="square" rtlCol="0">
            <a:spAutoFit/>
          </a:bodyPr>
          <a:p>
            <a:pPr marL="342900" indent="-342900">
              <a:lnSpc>
                <a:spcPct val="150000"/>
              </a:lnSpc>
              <a:spcBef>
                <a:spcPts val="0"/>
              </a:spcBef>
              <a:spcAft>
                <a:spcPts val="0"/>
              </a:spcAft>
              <a:buFont typeface="Arial" panose="020B0604020202020204" pitchFamily="34" charset="0"/>
              <a:buChar char="•"/>
            </a:pPr>
            <a:r>
              <a:rPr lang="zh-CN" altLang="en-US" sz="2200">
                <a:latin typeface="Times New Roman" panose="02020603050405020304" pitchFamily="18" charset="0"/>
                <a:cs typeface="Times New Roman" panose="02020603050405020304" pitchFamily="18" charset="0"/>
                <a:sym typeface="+mn-ea"/>
              </a:rPr>
              <a:t>A tag cloud is a visual representation of  textual content that uses color and size to point out word frequency . The tag is generally a single word. The importance of each tag is displayed with font size or colour</a:t>
            </a:r>
            <a:r>
              <a:rPr lang="en-US" altLang="zh-CN" sz="2200">
                <a:latin typeface="Times New Roman" panose="02020603050405020304" pitchFamily="18" charset="0"/>
                <a:cs typeface="Times New Roman" panose="02020603050405020304" pitchFamily="18" charset="0"/>
                <a:sym typeface="+mn-ea"/>
              </a:rPr>
              <a:t>.</a:t>
            </a:r>
            <a:endParaRPr lang="zh-CN" altLang="en-US" sz="2200">
              <a:latin typeface="Times New Roman" panose="02020603050405020304" pitchFamily="18" charset="0"/>
              <a:cs typeface="Times New Roman" panose="02020603050405020304" pitchFamily="18" charset="0"/>
              <a:sym typeface="+mn-ea"/>
            </a:endParaRPr>
          </a:p>
          <a:p>
            <a:pPr marL="342900" indent="-342900">
              <a:lnSpc>
                <a:spcPct val="150000"/>
              </a:lnSpc>
              <a:spcBef>
                <a:spcPts val="0"/>
              </a:spcBef>
              <a:spcAft>
                <a:spcPts val="0"/>
              </a:spcAft>
              <a:buFont typeface="Arial" panose="020B0604020202020204" pitchFamily="34" charset="0"/>
              <a:buChar char="•"/>
            </a:pPr>
            <a:endParaRPr lang="zh-CN" altLang="en-US" sz="2200">
              <a:latin typeface="Times New Roman" panose="02020603050405020304" pitchFamily="18" charset="0"/>
              <a:cs typeface="Times New Roman" panose="02020603050405020304" pitchFamily="18" charset="0"/>
              <a:sym typeface="+mn-ea"/>
            </a:endParaRPr>
          </a:p>
          <a:p>
            <a:pPr marL="342900" indent="-342900">
              <a:lnSpc>
                <a:spcPct val="150000"/>
              </a:lnSpc>
              <a:spcBef>
                <a:spcPts val="0"/>
              </a:spcBef>
              <a:spcAft>
                <a:spcPts val="0"/>
              </a:spcAft>
              <a:buFont typeface="Arial" panose="020B0604020202020204" pitchFamily="34" charset="0"/>
              <a:buChar char="•"/>
            </a:pPr>
            <a:r>
              <a:rPr lang="en-US" altLang="zh-CN" sz="2200">
                <a:latin typeface="Times New Roman" panose="02020603050405020304" pitchFamily="18" charset="0"/>
                <a:cs typeface="Times New Roman" panose="02020603050405020304" pitchFamily="18" charset="0"/>
              </a:rPr>
              <a:t>identify tag clouds by using all software identifiers (i.e. packages, classes, attributes and methods). 	</a:t>
            </a:r>
            <a:endParaRPr lang="en-US" altLang="zh-CN" sz="200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50000"/>
              </a:lnSpc>
            </a:pPr>
            <a:endParaRPr lang="en-US" altLang="zh-CN" sz="22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2473325" cy="460375"/>
          </a:xfrm>
          <a:prstGeom prst="rect">
            <a:avLst/>
          </a:prstGeom>
          <a:noFill/>
        </p:spPr>
        <p:txBody>
          <a:bodyPr wrap="none" rtlCol="0">
            <a:spAutoFit/>
          </a:bodyPr>
          <a:lstStyle/>
          <a:p>
            <a:pPr algn="l"/>
            <a:r>
              <a:rPr lang="en-US" altLang="zh-CN" sz="2400" b="1">
                <a:sym typeface="+mn-ea"/>
              </a:rPr>
              <a:t> 1.Introduction</a:t>
            </a:r>
            <a:endParaRPr lang="en-US" altLang="zh-CN" sz="2400" b="1" dirty="0">
              <a:solidFill>
                <a:srgbClr val="002060"/>
              </a:solidFill>
              <a:latin typeface="微软雅黑" panose="020B0503020204020204" pitchFamily="34" charset="-122"/>
              <a:ea typeface="微软雅黑" panose="020B0503020204020204" pitchFamily="34" charset="-122"/>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897890" y="1515745"/>
            <a:ext cx="10620375" cy="3138170"/>
          </a:xfrm>
          <a:prstGeom prst="rect">
            <a:avLst/>
          </a:prstGeom>
          <a:noFill/>
        </p:spPr>
        <p:txBody>
          <a:bodyPr wrap="square" rtlCol="0">
            <a:spAutoFit/>
          </a:bodyPr>
          <a:p>
            <a:pPr indent="0">
              <a:lnSpc>
                <a:spcPct val="150000"/>
              </a:lnSpc>
              <a:spcBef>
                <a:spcPts val="0"/>
              </a:spcBef>
              <a:spcAft>
                <a:spcPts val="0"/>
              </a:spcAft>
              <a:buFont typeface="Arial" panose="020B0604020202020204" pitchFamily="34" charset="0"/>
              <a:buNone/>
            </a:pPr>
            <a:r>
              <a:rPr lang="en-US" altLang="zh-CN" sz="2200">
                <a:latin typeface="Times New Roman" panose="02020603050405020304" pitchFamily="18" charset="0"/>
                <a:cs typeface="Times New Roman" panose="02020603050405020304" pitchFamily="18" charset="0"/>
              </a:rPr>
              <a:t>Iconic accepts the source code of </a:t>
            </a:r>
            <a:r>
              <a:rPr lang="en-US" altLang="zh-CN" sz="2200">
                <a:latin typeface="Times New Roman" panose="02020603050405020304" pitchFamily="18" charset="0"/>
                <a:ea typeface="微软雅黑" panose="020B0503020204020204" pitchFamily="34" charset="-122"/>
                <a:cs typeface="Times New Roman" panose="02020603050405020304" pitchFamily="18" charset="0"/>
              </a:rPr>
              <a:t>software systems as input. Then, based on static code analysis, Iconic extracts all software identifier names. Then, it splits the identifier names into their constituent words. Then, it acquires the words’ roots. After that, it assigns weights to each tag based on its frequency across software code and stores the tags in a standard order. Finally, Iconic builds the tag cloud as output. </a:t>
            </a:r>
            <a:endParaRPr lang="en-US" altLang="zh-CN" sz="2200">
              <a:latin typeface="Times New Roman" panose="02020603050405020304" pitchFamily="18" charset="0"/>
              <a:ea typeface="微软雅黑" panose="020B0503020204020204" pitchFamily="34" charset="-122"/>
              <a:cs typeface="Times New Roman" panose="02020603050405020304" pitchFamily="18" charset="0"/>
            </a:endParaRPr>
          </a:p>
          <a:p>
            <a:pPr lvl="1">
              <a:lnSpc>
                <a:spcPct val="150000"/>
              </a:lnSpc>
            </a:pPr>
            <a:endParaRPr lang="en-US" altLang="zh-CN" sz="2200">
              <a:latin typeface="Times New Roman" panose="02020603050405020304" pitchFamily="18" charset="0"/>
              <a:ea typeface="微软雅黑" panose="020B0503020204020204" pitchFamily="34" charset="-122"/>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7197725" cy="460375"/>
          </a:xfrm>
          <a:prstGeom prst="rect">
            <a:avLst/>
          </a:prstGeom>
          <a:noFill/>
        </p:spPr>
        <p:txBody>
          <a:bodyPr wrap="none" rtlCol="0">
            <a:spAutoFit/>
          </a:bodyPr>
          <a:lstStyle/>
          <a:p>
            <a:pPr algn="l"/>
            <a:r>
              <a:rPr lang="en-US" altLang="zh-CN" sz="2400" b="1">
                <a:sym typeface="+mn-ea"/>
              </a:rPr>
              <a:t> 2.</a:t>
            </a:r>
            <a:r>
              <a:rPr lang="en-US" altLang="zh-CN" sz="2400" b="1">
                <a:sym typeface="+mn-ea"/>
              </a:rPr>
              <a:t>Related Work And  Comparison With Iconic</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graphicFrame>
        <p:nvGraphicFramePr>
          <p:cNvPr id="7" name="表格 6"/>
          <p:cNvGraphicFramePr/>
          <p:nvPr>
            <p:custDataLst>
              <p:tags r:id="rId1"/>
            </p:custDataLst>
          </p:nvPr>
        </p:nvGraphicFramePr>
        <p:xfrm>
          <a:off x="515620" y="1263650"/>
          <a:ext cx="11232515" cy="4674870"/>
        </p:xfrm>
        <a:graphic>
          <a:graphicData uri="http://schemas.openxmlformats.org/drawingml/2006/table">
            <a:tbl>
              <a:tblPr firstRow="1" bandRow="1">
                <a:tableStyleId>{5C22544A-7EE6-4342-B048-85BDC9FD1C3A}</a:tableStyleId>
              </a:tblPr>
              <a:tblGrid>
                <a:gridCol w="1482090"/>
                <a:gridCol w="5392420"/>
                <a:gridCol w="4358005"/>
              </a:tblGrid>
              <a:tr h="499745">
                <a:tc>
                  <a:txBody>
                    <a:bodyPr/>
                    <a:p>
                      <a:pPr algn="ctr">
                        <a:buNone/>
                      </a:pPr>
                      <a:r>
                        <a:rPr lang="en-US" altLang="zh-CN"/>
                        <a:t>References</a:t>
                      </a:r>
                      <a:endParaRPr lang="en-US" altLang="zh-CN"/>
                    </a:p>
                  </a:txBody>
                  <a:tcPr/>
                </a:tc>
                <a:tc>
                  <a:txBody>
                    <a:bodyPr/>
                    <a:p>
                      <a:pPr algn="ctr">
                        <a:buNone/>
                      </a:pPr>
                      <a:r>
                        <a:rPr lang="en-US" altLang="zh-CN" sz="1800">
                          <a:sym typeface="+mn-ea"/>
                        </a:rPr>
                        <a:t>References Method</a:t>
                      </a:r>
                      <a:r>
                        <a:rPr lang="en-US" altLang="zh-CN" sz="1800">
                          <a:sym typeface="+mn-ea"/>
                        </a:rPr>
                        <a:t> </a:t>
                      </a:r>
                      <a:endParaRPr lang="en-US" altLang="zh-CN"/>
                    </a:p>
                  </a:txBody>
                  <a:tcPr/>
                </a:tc>
                <a:tc>
                  <a:txBody>
                    <a:bodyPr/>
                    <a:p>
                      <a:pPr algn="ctr">
                        <a:buNone/>
                      </a:pPr>
                      <a:r>
                        <a:rPr lang="en-US" altLang="zh-CN"/>
                        <a:t>Iconic </a:t>
                      </a:r>
                      <a:r>
                        <a:rPr lang="en-US" altLang="zh-CN" sz="1800">
                          <a:sym typeface="+mn-ea"/>
                        </a:rPr>
                        <a:t>Method</a:t>
                      </a:r>
                      <a:endParaRPr lang="en-US" altLang="zh-CN"/>
                    </a:p>
                  </a:txBody>
                  <a:tcPr/>
                </a:tc>
              </a:tr>
              <a:tr h="725805">
                <a:tc>
                  <a:txBody>
                    <a:bodyPr/>
                    <a:p>
                      <a:pPr algn="ctr">
                        <a:buNone/>
                      </a:pPr>
                      <a:r>
                        <a:rPr lang="en-US" altLang="zh-CN"/>
                        <a:t>[9]</a:t>
                      </a:r>
                      <a:endParaRPr lang="en-US" altLang="zh-CN"/>
                    </a:p>
                  </a:txBody>
                  <a:tcPr/>
                </a:tc>
                <a:tc>
                  <a:txBody>
                    <a:bodyPr/>
                    <a:p>
                      <a:pPr>
                        <a:buNone/>
                      </a:pPr>
                      <a:r>
                        <a:rPr lang="zh-CN" altLang="en-US"/>
                        <a:t>used tag cloud to visualize software classes</a:t>
                      </a:r>
                      <a:r>
                        <a:rPr lang="en-US" altLang="zh-CN"/>
                        <a:t>.</a:t>
                      </a:r>
                      <a:endParaRPr lang="en-US" altLang="zh-CN"/>
                    </a:p>
                  </a:txBody>
                  <a:tcPr/>
                </a:tc>
                <a:tc>
                  <a:txBody>
                    <a:bodyPr/>
                    <a:p>
                      <a:pPr>
                        <a:buNone/>
                      </a:pPr>
                      <a:r>
                        <a:rPr lang="zh-CN" altLang="en-US"/>
                        <a:t>visualizes software package, class, attribute and method names</a:t>
                      </a:r>
                      <a:endParaRPr lang="zh-CN" altLang="en-US"/>
                    </a:p>
                  </a:txBody>
                  <a:tcPr/>
                </a:tc>
              </a:tr>
              <a:tr h="1188720">
                <a:tc>
                  <a:txBody>
                    <a:bodyPr/>
                    <a:p>
                      <a:pPr algn="ctr">
                        <a:buNone/>
                      </a:pPr>
                      <a:r>
                        <a:rPr lang="zh-CN" altLang="en-US"/>
                        <a:t>[10]</a:t>
                      </a:r>
                      <a:endParaRPr lang="zh-CN" altLang="en-US"/>
                    </a:p>
                  </a:txBody>
                  <a:tcPr/>
                </a:tc>
                <a:tc>
                  <a:txBody>
                    <a:bodyPr/>
                    <a:p>
                      <a:pPr>
                        <a:buNone/>
                      </a:pPr>
                      <a:r>
                        <a:rPr lang="zh-CN" altLang="en-US"/>
                        <a:t>In a tag cloud, if a tag name is selected, then the related source code elements in the graph visualization will be highlighted.</a:t>
                      </a:r>
                      <a:endParaRPr lang="zh-CN" altLang="en-US"/>
                    </a:p>
                  </a:txBody>
                  <a:tcPr/>
                </a:tc>
                <a:tc>
                  <a:txBody>
                    <a:bodyPr/>
                    <a:p>
                      <a:pPr>
                        <a:buNone/>
                      </a:pPr>
                      <a:r>
                        <a:rPr lang="zh-CN" altLang="en-US"/>
                        <a:t> Iconic does not identify the link between tag in the cloud and the source code elements in the graph </a:t>
                      </a:r>
                      <a:endParaRPr lang="zh-CN" altLang="en-US"/>
                    </a:p>
                    <a:p>
                      <a:pPr>
                        <a:buNone/>
                      </a:pPr>
                      <a:r>
                        <a:rPr lang="zh-CN" altLang="en-US"/>
                        <a:t>visualization.</a:t>
                      </a:r>
                      <a:endParaRPr lang="zh-CN" altLang="en-US"/>
                    </a:p>
                  </a:txBody>
                  <a:tcPr/>
                </a:tc>
              </a:tr>
              <a:tr h="431800">
                <a:tc>
                  <a:txBody>
                    <a:bodyPr/>
                    <a:p>
                      <a:pPr algn="ctr">
                        <a:buNone/>
                      </a:pPr>
                      <a:r>
                        <a:rPr lang="en-US" altLang="zh-CN"/>
                        <a:t>[8,11]</a:t>
                      </a:r>
                      <a:endParaRPr lang="en-US" altLang="zh-CN"/>
                    </a:p>
                  </a:txBody>
                  <a:tcPr/>
                </a:tc>
                <a:tc>
                  <a:txBody>
                    <a:bodyPr/>
                    <a:p>
                      <a:pPr>
                        <a:buNone/>
                      </a:pPr>
                      <a:r>
                        <a:rPr lang="zh-CN" altLang="en-US"/>
                        <a:t>explore the tag cloud using different layouts </a:t>
                      </a:r>
                      <a:r>
                        <a:rPr lang="en-US" altLang="zh-CN"/>
                        <a:t>the tag cloud is customizable and the tool allows tag layouts to change</a:t>
                      </a:r>
                      <a:endParaRPr lang="en-US" altLang="zh-CN"/>
                    </a:p>
                  </a:txBody>
                  <a:tcPr/>
                </a:tc>
                <a:tc>
                  <a:txBody>
                    <a:bodyPr/>
                    <a:p>
                      <a:pPr>
                        <a:buNone/>
                      </a:pPr>
                      <a:r>
                        <a:rPr lang="zh-CN" altLang="en-US"/>
                        <a:t>explore the tag cloud using a typewriter layout with tag names </a:t>
                      </a:r>
                      <a:endParaRPr lang="zh-CN" altLang="en-US"/>
                    </a:p>
                    <a:p>
                      <a:pPr>
                        <a:buNone/>
                      </a:pPr>
                      <a:r>
                        <a:rPr lang="zh-CN" altLang="en-US"/>
                        <a:t>in alphabetical order</a:t>
                      </a:r>
                      <a:endParaRPr lang="zh-CN" altLang="en-US"/>
                    </a:p>
                  </a:txBody>
                  <a:tcPr/>
                </a:tc>
              </a:tr>
              <a:tr h="431800">
                <a:tc>
                  <a:txBody>
                    <a:bodyPr/>
                    <a:p>
                      <a:pPr algn="ctr">
                        <a:buNone/>
                      </a:pPr>
                      <a:r>
                        <a:rPr lang="en-US" altLang="zh-CN"/>
                        <a:t>[13]</a:t>
                      </a:r>
                      <a:endParaRPr lang="en-US" altLang="zh-CN"/>
                    </a:p>
                  </a:txBody>
                  <a:tcPr/>
                </a:tc>
                <a:tc>
                  <a:txBody>
                    <a:bodyPr/>
                    <a:p>
                      <a:pPr>
                        <a:buNone/>
                      </a:pPr>
                      <a:r>
                        <a:rPr lang="en-US" altLang="zh-CN"/>
                        <a:t>presents an automatic approach to extract software code labels. creates labels with the same font size and colour. </a:t>
                      </a:r>
                      <a:endParaRPr lang="en-US" altLang="zh-CN"/>
                    </a:p>
                  </a:txBody>
                  <a:tcPr/>
                </a:tc>
                <a:tc>
                  <a:txBody>
                    <a:bodyPr/>
                    <a:p>
                      <a:pPr>
                        <a:buNone/>
                      </a:pPr>
                      <a:r>
                        <a:rPr lang="zh-CN" altLang="en-US"/>
                        <a:t> the tag frequency determines the tag font size in the tag cloud. </a:t>
                      </a:r>
                      <a:endParaRPr lang="zh-CN" altLang="en-US"/>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7197725" cy="460375"/>
          </a:xfrm>
          <a:prstGeom prst="rect">
            <a:avLst/>
          </a:prstGeom>
          <a:noFill/>
        </p:spPr>
        <p:txBody>
          <a:bodyPr wrap="none" rtlCol="0">
            <a:spAutoFit/>
          </a:bodyPr>
          <a:lstStyle/>
          <a:p>
            <a:pPr algn="l"/>
            <a:r>
              <a:rPr lang="en-US" altLang="zh-CN" sz="2400" b="1">
                <a:sym typeface="+mn-ea"/>
              </a:rPr>
              <a:t> 2.</a:t>
            </a:r>
            <a:r>
              <a:rPr lang="en-US" altLang="zh-CN" sz="2400" b="1">
                <a:sym typeface="+mn-ea"/>
              </a:rPr>
              <a:t>Related Work And  Comparison With Iconic</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graphicFrame>
        <p:nvGraphicFramePr>
          <p:cNvPr id="7" name="表格 6"/>
          <p:cNvGraphicFramePr/>
          <p:nvPr>
            <p:custDataLst>
              <p:tags r:id="rId1"/>
            </p:custDataLst>
          </p:nvPr>
        </p:nvGraphicFramePr>
        <p:xfrm>
          <a:off x="515620" y="1263650"/>
          <a:ext cx="11112500" cy="3989705"/>
        </p:xfrm>
        <a:graphic>
          <a:graphicData uri="http://schemas.openxmlformats.org/drawingml/2006/table">
            <a:tbl>
              <a:tblPr firstRow="1" bandRow="1">
                <a:tableStyleId>{5C22544A-7EE6-4342-B048-85BDC9FD1C3A}</a:tableStyleId>
              </a:tblPr>
              <a:tblGrid>
                <a:gridCol w="1898650"/>
                <a:gridCol w="9213850"/>
              </a:tblGrid>
              <a:tr h="499745">
                <a:tc>
                  <a:txBody>
                    <a:bodyPr/>
                    <a:p>
                      <a:pPr algn="ctr">
                        <a:buNone/>
                      </a:pPr>
                      <a:r>
                        <a:rPr lang="en-US" altLang="zh-CN"/>
                        <a:t>References</a:t>
                      </a:r>
                      <a:endParaRPr lang="en-US" altLang="zh-CN"/>
                    </a:p>
                  </a:txBody>
                  <a:tcPr/>
                </a:tc>
                <a:tc>
                  <a:txBody>
                    <a:bodyPr/>
                    <a:p>
                      <a:pPr algn="ctr">
                        <a:buNone/>
                      </a:pPr>
                      <a:r>
                        <a:rPr lang="en-US" altLang="zh-CN" sz="1800">
                          <a:sym typeface="+mn-ea"/>
                        </a:rPr>
                        <a:t>References Method</a:t>
                      </a:r>
                      <a:endParaRPr lang="en-US" altLang="zh-CN"/>
                    </a:p>
                  </a:txBody>
                  <a:tcPr/>
                </a:tc>
              </a:tr>
              <a:tr h="725805">
                <a:tc>
                  <a:txBody>
                    <a:bodyPr/>
                    <a:p>
                      <a:pPr algn="ctr">
                        <a:buNone/>
                      </a:pPr>
                      <a:r>
                        <a:rPr lang="en-US" altLang="zh-CN"/>
                        <a:t>[1]</a:t>
                      </a:r>
                      <a:endParaRPr lang="en-US" altLang="zh-CN"/>
                    </a:p>
                  </a:txBody>
                  <a:tcPr/>
                </a:tc>
                <a:tc>
                  <a:txBody>
                    <a:bodyPr/>
                    <a:p>
                      <a:pPr>
                        <a:buNone/>
                      </a:pPr>
                      <a:r>
                        <a:rPr lang="en-US" altLang="zh-CN"/>
                        <a:t>Vsound depends on software identifiers to visualize, understand and document the software code. Vsound aims for a graphical representation of software code as a graphic-based document.</a:t>
                      </a:r>
                      <a:endParaRPr lang="en-US" altLang="zh-CN"/>
                    </a:p>
                  </a:txBody>
                  <a:tcPr/>
                </a:tc>
              </a:tr>
              <a:tr h="630555">
                <a:tc>
                  <a:txBody>
                    <a:bodyPr/>
                    <a:p>
                      <a:pPr algn="ctr">
                        <a:buNone/>
                      </a:pPr>
                      <a:r>
                        <a:rPr lang="en-US" altLang="zh-CN"/>
                        <a:t>[14]</a:t>
                      </a:r>
                      <a:endParaRPr lang="en-US" altLang="zh-CN"/>
                    </a:p>
                  </a:txBody>
                  <a:tcPr/>
                </a:tc>
                <a:tc>
                  <a:txBody>
                    <a:bodyPr/>
                    <a:p>
                      <a:pPr>
                        <a:buNone/>
                      </a:pPr>
                      <a:r>
                        <a:rPr lang="zh-CN" altLang="en-US"/>
                        <a:t>VariClouds is developed for helping software engineers in feature identification and naming.</a:t>
                      </a:r>
                      <a:endParaRPr lang="zh-CN" altLang="en-US"/>
                    </a:p>
                  </a:txBody>
                  <a:tcPr/>
                </a:tc>
              </a:tr>
              <a:tr h="431800">
                <a:tc>
                  <a:txBody>
                    <a:bodyPr/>
                    <a:p>
                      <a:pPr algn="ctr">
                        <a:buNone/>
                      </a:pPr>
                      <a:r>
                        <a:rPr lang="en-US" altLang="zh-CN"/>
                        <a:t>[15]</a:t>
                      </a:r>
                      <a:endParaRPr lang="en-US" altLang="zh-CN"/>
                    </a:p>
                  </a:txBody>
                  <a:tcPr/>
                </a:tc>
                <a:tc>
                  <a:txBody>
                    <a:bodyPr/>
                    <a:p>
                      <a:pPr>
                        <a:buNone/>
                      </a:pPr>
                      <a:r>
                        <a:rPr lang="en-US" altLang="zh-CN"/>
                        <a:t>REVPLINE approach</a:t>
                      </a:r>
                      <a:endParaRPr lang="en-US" altLang="zh-CN"/>
                    </a:p>
                  </a:txBody>
                  <a:tcPr/>
                </a:tc>
              </a:tr>
              <a:tr h="431800">
                <a:tc>
                  <a:txBody>
                    <a:bodyPr/>
                    <a:p>
                      <a:pPr algn="ctr">
                        <a:buNone/>
                      </a:pPr>
                      <a:r>
                        <a:rPr lang="en-US" altLang="zh-CN"/>
                        <a:t>[17]</a:t>
                      </a:r>
                      <a:endParaRPr lang="en-US" altLang="zh-CN"/>
                    </a:p>
                  </a:txBody>
                  <a:tcPr/>
                </a:tc>
                <a:tc>
                  <a:txBody>
                    <a:bodyPr/>
                    <a:p>
                      <a:pPr>
                        <a:buNone/>
                      </a:pPr>
                      <a:r>
                        <a:rPr lang="en-US" altLang="zh-CN"/>
                        <a:t>creates a tag cloud visualization of the text within a package, class or project with </a:t>
                      </a:r>
                      <a:endParaRPr lang="en-US" altLang="zh-CN"/>
                    </a:p>
                    <a:p>
                      <a:pPr>
                        <a:buNone/>
                      </a:pPr>
                      <a:r>
                        <a:rPr lang="en-US" altLang="zh-CN"/>
                        <a:t>font size weighted by tag frequency and colors assigned arbitrarily. </a:t>
                      </a:r>
                      <a:endParaRPr lang="en-US" altLang="zh-CN"/>
                    </a:p>
                  </a:txBody>
                  <a:tcPr/>
                </a:tc>
              </a:tr>
              <a:tr h="431800">
                <a:tc>
                  <a:txBody>
                    <a:bodyPr/>
                    <a:p>
                      <a:pPr algn="ctr">
                        <a:buNone/>
                      </a:pPr>
                      <a:r>
                        <a:rPr lang="en-US" altLang="zh-CN"/>
                        <a:t>[18]</a:t>
                      </a:r>
                      <a:endParaRPr lang="en-US" altLang="zh-CN"/>
                    </a:p>
                  </a:txBody>
                  <a:tcPr/>
                </a:tc>
                <a:tc>
                  <a:txBody>
                    <a:bodyPr/>
                    <a:p>
                      <a:pPr>
                        <a:buNone/>
                      </a:pPr>
                      <a:r>
                        <a:rPr lang="en-US" altLang="zh-CN"/>
                        <a:t>Wordle is a tag cloud generator for any text. Wordle presents tags in the cloud </a:t>
                      </a:r>
                      <a:endParaRPr lang="en-US" altLang="zh-CN"/>
                    </a:p>
                    <a:p>
                      <a:pPr>
                        <a:buNone/>
                      </a:pPr>
                      <a:r>
                        <a:rPr lang="en-US" altLang="zh-CN"/>
                        <a:t>without any pre-processing.</a:t>
                      </a:r>
                      <a:endParaRPr lang="en-US" altLang="zh-CN"/>
                    </a:p>
                  </a:txBody>
                  <a:tcPr/>
                </a:tc>
              </a:tr>
            </a:tbl>
          </a:graphicData>
        </a:graphic>
      </p:graphicFrame>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3662680" cy="460375"/>
          </a:xfrm>
          <a:prstGeom prst="rect">
            <a:avLst/>
          </a:prstGeom>
          <a:noFill/>
        </p:spPr>
        <p:txBody>
          <a:bodyPr wrap="none" rtlCol="0">
            <a:spAutoFit/>
          </a:bodyPr>
          <a:lstStyle/>
          <a:p>
            <a:pPr algn="l"/>
            <a:r>
              <a:rPr lang="en-US" altLang="zh-CN" sz="2400" b="1">
                <a:sym typeface="+mn-ea"/>
              </a:rPr>
              <a:t> 3.</a:t>
            </a:r>
            <a:r>
              <a:rPr lang="en-US" altLang="zh-CN" sz="2400" b="1">
                <a:sym typeface="+mn-ea"/>
              </a:rPr>
              <a:t>Approach  Overview</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pic>
        <p:nvPicPr>
          <p:cNvPr id="6" name="图片 5"/>
          <p:cNvPicPr>
            <a:picLocks noChangeAspect="1"/>
          </p:cNvPicPr>
          <p:nvPr>
            <p:custDataLst>
              <p:tags r:id="rId1"/>
            </p:custDataLst>
          </p:nvPr>
        </p:nvPicPr>
        <p:blipFill>
          <a:blip r:embed="rId2"/>
          <a:stretch>
            <a:fillRect/>
          </a:stretch>
        </p:blipFill>
        <p:spPr>
          <a:xfrm>
            <a:off x="3697605" y="1005840"/>
            <a:ext cx="4465320" cy="5102860"/>
          </a:xfrm>
          <a:prstGeom prst="rect">
            <a:avLst/>
          </a:prstGeom>
        </p:spPr>
      </p:pic>
      <p:sp>
        <p:nvSpPr>
          <p:cNvPr id="7" name="文本框 6"/>
          <p:cNvSpPr txBox="1"/>
          <p:nvPr/>
        </p:nvSpPr>
        <p:spPr>
          <a:xfrm>
            <a:off x="0" y="6250940"/>
            <a:ext cx="12192000" cy="398780"/>
          </a:xfrm>
          <a:prstGeom prst="rect">
            <a:avLst/>
          </a:prstGeom>
          <a:noFill/>
        </p:spPr>
        <p:txBody>
          <a:bodyPr wrap="square" rtlCol="0">
            <a:spAutoFit/>
          </a:bodyPr>
          <a:p>
            <a:pPr algn="ctr"/>
            <a:r>
              <a:rPr lang="zh-CN" altLang="en-US" sz="2000"/>
              <a:t>Fig. 1.   The tag cloud process, and a running example. </a:t>
            </a:r>
            <a:endParaRPr lang="zh-CN" altLang="en-US" sz="2000"/>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342890" cy="460375"/>
          </a:xfrm>
          <a:prstGeom prst="rect">
            <a:avLst/>
          </a:prstGeom>
          <a:noFill/>
        </p:spPr>
        <p:txBody>
          <a:bodyPr wrap="none" rtlCol="0">
            <a:spAutoFit/>
          </a:bodyPr>
          <a:lstStyle/>
          <a:p>
            <a:pPr algn="l"/>
            <a:r>
              <a:rPr lang="en-US" altLang="zh-CN" sz="2400" b="1">
                <a:sym typeface="+mn-ea"/>
              </a:rPr>
              <a:t> 4.</a:t>
            </a:r>
            <a:r>
              <a:rPr lang="en-US" altLang="zh-CN" sz="2400" b="1">
                <a:sym typeface="+mn-ea"/>
              </a:rPr>
              <a:t>Tag Cloud Process Step By Step</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636270" y="1522095"/>
            <a:ext cx="4405630" cy="460375"/>
          </a:xfrm>
          <a:prstGeom prst="rect">
            <a:avLst/>
          </a:prstGeom>
          <a:noFill/>
        </p:spPr>
        <p:txBody>
          <a:bodyPr wrap="none" rtlCol="0">
            <a:spAutoFit/>
          </a:bodyPr>
          <a:p>
            <a:pPr algn="l"/>
            <a:r>
              <a:rPr lang="zh-CN" altLang="en-US" sz="2400">
                <a:solidFill>
                  <a:srgbClr val="FF0000"/>
                </a:solidFill>
                <a:latin typeface="Times New Roman" panose="02020603050405020304" pitchFamily="18" charset="0"/>
                <a:cs typeface="Times New Roman" panose="02020603050405020304" pitchFamily="18" charset="0"/>
              </a:rPr>
              <a:t>A.  Extracting Software Identifiers</a:t>
            </a:r>
            <a:endParaRPr lang="zh-CN" altLang="en-US" sz="2400">
              <a:solidFill>
                <a:srgbClr val="FF0000"/>
              </a:solidFill>
              <a:latin typeface="Times New Roman" panose="02020603050405020304" pitchFamily="18" charset="0"/>
              <a:cs typeface="Times New Roman" panose="02020603050405020304" pitchFamily="18" charset="0"/>
            </a:endParaRPr>
          </a:p>
        </p:txBody>
      </p:sp>
      <p:sp>
        <p:nvSpPr>
          <p:cNvPr id="7" name="文本框 6"/>
          <p:cNvSpPr txBox="1"/>
          <p:nvPr/>
        </p:nvSpPr>
        <p:spPr>
          <a:xfrm>
            <a:off x="1059180" y="2178685"/>
            <a:ext cx="9743440" cy="829945"/>
          </a:xfrm>
          <a:prstGeom prst="rect">
            <a:avLst/>
          </a:prstGeom>
          <a:noFill/>
        </p:spPr>
        <p:txBody>
          <a:bodyPr wrap="square" rtlCol="0">
            <a:spAutoFit/>
          </a:bodyPr>
          <a:p>
            <a:pPr algn="l">
              <a:lnSpc>
                <a:spcPct val="100000"/>
              </a:lnSpc>
            </a:pPr>
            <a:r>
              <a:rPr lang="zh-CN" altLang="en-US" sz="2400">
                <a:latin typeface="Times New Roman" panose="02020603050405020304" pitchFamily="18" charset="0"/>
                <a:cs typeface="Times New Roman" panose="02020603050405020304" pitchFamily="18" charset="0"/>
              </a:rPr>
              <a:t>Iconic uses the eclipse Java development tools and the eclipse abstract syntax tree to access, modify and read the elements of the software. </a:t>
            </a:r>
            <a:endParaRPr lang="zh-CN" altLang="en-US" sz="2400">
              <a:latin typeface="Times New Roman" panose="02020603050405020304" pitchFamily="18" charset="0"/>
              <a:cs typeface="Times New Roman" panose="02020603050405020304" pitchFamily="18" charset="0"/>
            </a:endParaRPr>
          </a:p>
        </p:txBody>
      </p:sp>
      <p:sp>
        <p:nvSpPr>
          <p:cNvPr id="8" name="文本框 7"/>
          <p:cNvSpPr txBox="1"/>
          <p:nvPr/>
        </p:nvSpPr>
        <p:spPr>
          <a:xfrm>
            <a:off x="636270" y="3413760"/>
            <a:ext cx="6887845" cy="460375"/>
          </a:xfrm>
          <a:prstGeom prst="rect">
            <a:avLst/>
          </a:prstGeom>
          <a:noFill/>
        </p:spPr>
        <p:txBody>
          <a:bodyPr wrap="none" rtlCol="0">
            <a:spAutoFit/>
          </a:bodyPr>
          <a:p>
            <a:pPr algn="l"/>
            <a:r>
              <a:rPr lang="zh-CN" altLang="en-US" sz="2400">
                <a:solidFill>
                  <a:srgbClr val="FF0000"/>
                </a:solidFill>
                <a:latin typeface="Times New Roman" panose="02020603050405020304" pitchFamily="18" charset="0"/>
                <a:cs typeface="Times New Roman" panose="02020603050405020304" pitchFamily="18" charset="0"/>
              </a:rPr>
              <a:t>B. Splitting the Identifiers into their Constituent Words</a:t>
            </a:r>
            <a:endParaRPr lang="zh-CN" altLang="en-US" sz="2400">
              <a:solidFill>
                <a:srgbClr val="FF0000"/>
              </a:solidFill>
              <a:latin typeface="Times New Roman" panose="02020603050405020304" pitchFamily="18" charset="0"/>
              <a:cs typeface="Times New Roman" panose="02020603050405020304" pitchFamily="18" charset="0"/>
            </a:endParaRPr>
          </a:p>
        </p:txBody>
      </p:sp>
      <p:sp>
        <p:nvSpPr>
          <p:cNvPr id="9" name="文本框 8"/>
          <p:cNvSpPr txBox="1"/>
          <p:nvPr/>
        </p:nvSpPr>
        <p:spPr>
          <a:xfrm>
            <a:off x="1059180" y="4070350"/>
            <a:ext cx="9743440" cy="1198880"/>
          </a:xfrm>
          <a:prstGeom prst="rect">
            <a:avLst/>
          </a:prstGeom>
          <a:noFill/>
        </p:spPr>
        <p:txBody>
          <a:bodyPr wrap="square" rtlCol="0">
            <a:spAutoFit/>
          </a:bodyPr>
          <a:p>
            <a:pPr algn="l">
              <a:lnSpc>
                <a:spcPct val="100000"/>
              </a:lnSpc>
            </a:pPr>
            <a:r>
              <a:rPr lang="zh-CN" altLang="en-US" sz="2400">
                <a:latin typeface="Times New Roman" panose="02020603050405020304" pitchFamily="18" charset="0"/>
                <a:cs typeface="Times New Roman" panose="02020603050405020304" pitchFamily="18" charset="0"/>
              </a:rPr>
              <a:t>Iconic uses the camel-case splitting algorithm, which splits words based on capital letters, underscores and numbers. Each identifier name is split into words based on the camel-case syntax. </a:t>
            </a:r>
            <a:endParaRPr lang="zh-CN" altLang="en-US" sz="24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3"/>
          <p:cNvSpPr txBox="1"/>
          <p:nvPr/>
        </p:nvSpPr>
        <p:spPr>
          <a:xfrm>
            <a:off x="810553" y="330079"/>
            <a:ext cx="5342890" cy="460375"/>
          </a:xfrm>
          <a:prstGeom prst="rect">
            <a:avLst/>
          </a:prstGeom>
          <a:noFill/>
        </p:spPr>
        <p:txBody>
          <a:bodyPr wrap="none" rtlCol="0">
            <a:spAutoFit/>
          </a:bodyPr>
          <a:lstStyle/>
          <a:p>
            <a:pPr algn="l"/>
            <a:r>
              <a:rPr lang="en-US" altLang="zh-CN" sz="2400" b="1">
                <a:sym typeface="+mn-ea"/>
              </a:rPr>
              <a:t> 4.</a:t>
            </a:r>
            <a:r>
              <a:rPr lang="en-US" altLang="zh-CN" sz="2400" b="1">
                <a:sym typeface="+mn-ea"/>
              </a:rPr>
              <a:t>Tag Cloud Process Step By Step</a:t>
            </a:r>
            <a:endParaRPr lang="en-US" altLang="zh-CN" sz="2400" b="1">
              <a:sym typeface="+mn-ea"/>
            </a:endParaRPr>
          </a:p>
        </p:txBody>
      </p:sp>
      <p:cxnSp>
        <p:nvCxnSpPr>
          <p:cNvPr id="3" name="直接连接符 2"/>
          <p:cNvCxnSpPr/>
          <p:nvPr/>
        </p:nvCxnSpPr>
        <p:spPr>
          <a:xfrm flipV="1">
            <a:off x="580821" y="790650"/>
            <a:ext cx="10698961" cy="4534"/>
          </a:xfrm>
          <a:prstGeom prst="line">
            <a:avLst/>
          </a:prstGeom>
          <a:ln>
            <a:solidFill>
              <a:schemeClr val="bg1">
                <a:lumMod val="85000"/>
              </a:schemeClr>
            </a:solidFill>
          </a:ln>
        </p:spPr>
        <p:style>
          <a:lnRef idx="1">
            <a:schemeClr val="accent1"/>
          </a:lnRef>
          <a:fillRef idx="0">
            <a:schemeClr val="accent1"/>
          </a:fillRef>
          <a:effectRef idx="0">
            <a:schemeClr val="accent1"/>
          </a:effectRef>
          <a:fontRef idx="minor">
            <a:schemeClr val="tx1"/>
          </a:fontRef>
        </p:style>
      </p:cxnSp>
      <p:sp>
        <p:nvSpPr>
          <p:cNvPr id="4" name="Freeform 6"/>
          <p:cNvSpPr>
            <a:spLocks noEditPoints="1"/>
          </p:cNvSpPr>
          <p:nvPr/>
        </p:nvSpPr>
        <p:spPr bwMode="auto">
          <a:xfrm>
            <a:off x="11279782" y="363136"/>
            <a:ext cx="425905" cy="427514"/>
          </a:xfrm>
          <a:custGeom>
            <a:avLst/>
            <a:gdLst>
              <a:gd name="T0" fmla="*/ 760 w 1905"/>
              <a:gd name="T1" fmla="*/ 1455 h 1912"/>
              <a:gd name="T2" fmla="*/ 448 w 1905"/>
              <a:gd name="T3" fmla="*/ 1143 h 1912"/>
              <a:gd name="T4" fmla="*/ 529 w 1905"/>
              <a:gd name="T5" fmla="*/ 1061 h 1912"/>
              <a:gd name="T6" fmla="*/ 841 w 1905"/>
              <a:gd name="T7" fmla="*/ 1374 h 1912"/>
              <a:gd name="T8" fmla="*/ 1802 w 1905"/>
              <a:gd name="T9" fmla="*/ 108 h 1912"/>
              <a:gd name="T10" fmla="*/ 748 w 1905"/>
              <a:gd name="T11" fmla="*/ 785 h 1912"/>
              <a:gd name="T12" fmla="*/ 55 w 1905"/>
              <a:gd name="T13" fmla="*/ 1737 h 1912"/>
              <a:gd name="T14" fmla="*/ 173 w 1905"/>
              <a:gd name="T15" fmla="*/ 1854 h 1912"/>
              <a:gd name="T16" fmla="*/ 1124 w 1905"/>
              <a:gd name="T17" fmla="*/ 1161 h 1912"/>
              <a:gd name="T18" fmla="*/ 1802 w 1905"/>
              <a:gd name="T19" fmla="*/ 108 h 1912"/>
              <a:gd name="T20" fmla="*/ 110 w 1905"/>
              <a:gd name="T21" fmla="*/ 1803 h 1912"/>
              <a:gd name="T22" fmla="*/ 0 w 1905"/>
              <a:gd name="T23" fmla="*/ 1912 h 1912"/>
              <a:gd name="T24" fmla="*/ 1758 w 1905"/>
              <a:gd name="T25" fmla="*/ 368 h 1912"/>
              <a:gd name="T26" fmla="*/ 1544 w 1905"/>
              <a:gd name="T27" fmla="*/ 153 h 1912"/>
              <a:gd name="T28" fmla="*/ 786 w 1905"/>
              <a:gd name="T29" fmla="*/ 513 h 19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905" h="1912">
                <a:moveTo>
                  <a:pt x="760" y="1455"/>
                </a:moveTo>
                <a:cubicBezTo>
                  <a:pt x="448" y="1143"/>
                  <a:pt x="448" y="1143"/>
                  <a:pt x="448" y="1143"/>
                </a:cubicBezTo>
                <a:moveTo>
                  <a:pt x="529" y="1061"/>
                </a:moveTo>
                <a:cubicBezTo>
                  <a:pt x="841" y="1374"/>
                  <a:pt x="841" y="1374"/>
                  <a:pt x="841" y="1374"/>
                </a:cubicBezTo>
                <a:moveTo>
                  <a:pt x="1802" y="108"/>
                </a:moveTo>
                <a:cubicBezTo>
                  <a:pt x="1698" y="4"/>
                  <a:pt x="1226" y="307"/>
                  <a:pt x="748" y="785"/>
                </a:cubicBezTo>
                <a:cubicBezTo>
                  <a:pt x="364" y="1169"/>
                  <a:pt x="94" y="1548"/>
                  <a:pt x="55" y="1737"/>
                </a:cubicBezTo>
                <a:cubicBezTo>
                  <a:pt x="173" y="1854"/>
                  <a:pt x="173" y="1854"/>
                  <a:pt x="173" y="1854"/>
                </a:cubicBezTo>
                <a:cubicBezTo>
                  <a:pt x="361" y="1815"/>
                  <a:pt x="740" y="1545"/>
                  <a:pt x="1124" y="1161"/>
                </a:cubicBezTo>
                <a:cubicBezTo>
                  <a:pt x="1602" y="683"/>
                  <a:pt x="1905" y="212"/>
                  <a:pt x="1802" y="108"/>
                </a:cubicBezTo>
                <a:close/>
                <a:moveTo>
                  <a:pt x="110" y="1803"/>
                </a:moveTo>
                <a:cubicBezTo>
                  <a:pt x="0" y="1912"/>
                  <a:pt x="0" y="1912"/>
                  <a:pt x="0" y="1912"/>
                </a:cubicBezTo>
                <a:moveTo>
                  <a:pt x="1758" y="368"/>
                </a:moveTo>
                <a:cubicBezTo>
                  <a:pt x="1758" y="368"/>
                  <a:pt x="1643" y="253"/>
                  <a:pt x="1544" y="153"/>
                </a:cubicBezTo>
                <a:cubicBezTo>
                  <a:pt x="1544" y="153"/>
                  <a:pt x="1319" y="0"/>
                  <a:pt x="786" y="513"/>
                </a:cubicBezTo>
              </a:path>
            </a:pathLst>
          </a:custGeom>
          <a:noFill/>
          <a:ln w="12700" cap="rnd">
            <a:solidFill>
              <a:srgbClr val="00206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5" name="Oval 17"/>
          <p:cNvSpPr>
            <a:spLocks noChangeArrowheads="1"/>
          </p:cNvSpPr>
          <p:nvPr/>
        </p:nvSpPr>
        <p:spPr bwMode="auto">
          <a:xfrm>
            <a:off x="692768" y="474223"/>
            <a:ext cx="204812" cy="205504"/>
          </a:xfrm>
          <a:prstGeom prst="ellipse">
            <a:avLst/>
          </a:prstGeom>
          <a:gradFill flip="none" rotWithShape="1">
            <a:gsLst>
              <a:gs pos="0">
                <a:srgbClr val="2F416F"/>
              </a:gs>
              <a:gs pos="100000">
                <a:srgbClr val="000B3F"/>
              </a:gs>
            </a:gsLst>
            <a:lin ang="13500000" scaled="1"/>
            <a:tileRect/>
          </a:gradFill>
          <a:ln w="19050">
            <a:solidFill>
              <a:srgbClr val="002060"/>
            </a:solidFill>
          </a:ln>
          <a:effectLst>
            <a:outerShdw blurRad="152400" dist="114300" dir="2700000" sx="90000" sy="90000" algn="tl" rotWithShape="0">
              <a:schemeClr val="tx1">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0" tIns="0" rIns="0" bIns="0" numCol="1" spcCol="0" rtlCol="0" fromWordArt="0" anchor="ctr" anchorCtr="0" forceAA="0" compatLnSpc="1">
            <a:noAutofit/>
          </a:bodyPr>
          <a:lstStyle/>
          <a:p>
            <a:pPr algn="ctr"/>
            <a:endParaRPr lang="zh-CN" altLang="en-US" sz="1600"/>
          </a:p>
        </p:txBody>
      </p:sp>
      <p:sp>
        <p:nvSpPr>
          <p:cNvPr id="6" name="文本框 5"/>
          <p:cNvSpPr txBox="1"/>
          <p:nvPr/>
        </p:nvSpPr>
        <p:spPr>
          <a:xfrm>
            <a:off x="636270" y="1522095"/>
            <a:ext cx="5470525" cy="460375"/>
          </a:xfrm>
          <a:prstGeom prst="rect">
            <a:avLst/>
          </a:prstGeom>
          <a:noFill/>
        </p:spPr>
        <p:txBody>
          <a:bodyPr wrap="none" rtlCol="0">
            <a:spAutoFit/>
          </a:bodyPr>
          <a:p>
            <a:pPr algn="l"/>
            <a:r>
              <a:rPr lang="zh-CN" altLang="en-US" sz="2400">
                <a:solidFill>
                  <a:srgbClr val="FF0000"/>
                </a:solidFill>
                <a:latin typeface="Times New Roman" panose="02020603050405020304" pitchFamily="18" charset="0"/>
                <a:cs typeface="Times New Roman" panose="02020603050405020304" pitchFamily="18" charset="0"/>
              </a:rPr>
              <a:t>C.  Stemming Words into their Word Stems </a:t>
            </a:r>
            <a:endParaRPr lang="zh-CN" altLang="en-US" sz="2400">
              <a:solidFill>
                <a:srgbClr val="FF0000"/>
              </a:solidFill>
              <a:latin typeface="Times New Roman" panose="02020603050405020304" pitchFamily="18" charset="0"/>
              <a:cs typeface="Times New Roman" panose="02020603050405020304" pitchFamily="18" charset="0"/>
            </a:endParaRPr>
          </a:p>
        </p:txBody>
      </p:sp>
      <p:sp>
        <p:nvSpPr>
          <p:cNvPr id="7" name="文本框 6"/>
          <p:cNvSpPr txBox="1"/>
          <p:nvPr/>
        </p:nvSpPr>
        <p:spPr>
          <a:xfrm>
            <a:off x="1059180" y="2178685"/>
            <a:ext cx="9743440" cy="1198880"/>
          </a:xfrm>
          <a:prstGeom prst="rect">
            <a:avLst/>
          </a:prstGeom>
          <a:noFill/>
        </p:spPr>
        <p:txBody>
          <a:bodyPr wrap="square" rtlCol="0">
            <a:spAutoFit/>
          </a:bodyPr>
          <a:p>
            <a:pPr algn="l">
              <a:lnSpc>
                <a:spcPct val="100000"/>
              </a:lnSpc>
            </a:pPr>
            <a:r>
              <a:rPr lang="zh-CN" altLang="en-US" sz="2400">
                <a:latin typeface="Times New Roman" panose="02020603050405020304" pitchFamily="18" charset="0"/>
                <a:cs typeface="Times New Roman" panose="02020603050405020304" pitchFamily="18" charset="0"/>
              </a:rPr>
              <a:t>Stemming is a method of stripping affixes from words to form the word stem or base (e.g. performed to perform).Iconic uses WordNet dictionary to replace English words with their stems</a:t>
            </a:r>
            <a:r>
              <a:rPr lang="en-US" altLang="zh-CN" sz="2400">
                <a:latin typeface="Times New Roman" panose="02020603050405020304" pitchFamily="18" charset="0"/>
                <a:cs typeface="Times New Roman" panose="02020603050405020304" pitchFamily="18" charset="0"/>
              </a:rPr>
              <a:t>.</a:t>
            </a:r>
            <a:endParaRPr lang="en-US" altLang="zh-CN" sz="2400">
              <a:latin typeface="Times New Roman" panose="02020603050405020304" pitchFamily="18" charset="0"/>
              <a:cs typeface="Times New Roman" panose="02020603050405020304" pitchFamily="18" charset="0"/>
            </a:endParaRPr>
          </a:p>
        </p:txBody>
      </p:sp>
      <p:sp>
        <p:nvSpPr>
          <p:cNvPr id="8" name="文本框 7"/>
          <p:cNvSpPr txBox="1"/>
          <p:nvPr/>
        </p:nvSpPr>
        <p:spPr>
          <a:xfrm>
            <a:off x="636270" y="3764280"/>
            <a:ext cx="3866515" cy="460375"/>
          </a:xfrm>
          <a:prstGeom prst="rect">
            <a:avLst/>
          </a:prstGeom>
          <a:noFill/>
        </p:spPr>
        <p:txBody>
          <a:bodyPr wrap="none" rtlCol="0">
            <a:spAutoFit/>
          </a:bodyPr>
          <a:p>
            <a:pPr algn="l"/>
            <a:r>
              <a:rPr lang="zh-CN" altLang="en-US" sz="2400">
                <a:solidFill>
                  <a:srgbClr val="FF0000"/>
                </a:solidFill>
                <a:latin typeface="Times New Roman" panose="02020603050405020304" pitchFamily="18" charset="0"/>
                <a:cs typeface="Times New Roman" panose="02020603050405020304" pitchFamily="18" charset="0"/>
              </a:rPr>
              <a:t>D.  Assigning Weights to Tags </a:t>
            </a:r>
            <a:endParaRPr lang="zh-CN" altLang="en-US" sz="2400">
              <a:solidFill>
                <a:srgbClr val="FF0000"/>
              </a:solidFill>
              <a:latin typeface="Times New Roman" panose="02020603050405020304" pitchFamily="18" charset="0"/>
              <a:cs typeface="Times New Roman" panose="02020603050405020304" pitchFamily="18" charset="0"/>
            </a:endParaRPr>
          </a:p>
        </p:txBody>
      </p:sp>
      <p:sp>
        <p:nvSpPr>
          <p:cNvPr id="9" name="文本框 8"/>
          <p:cNvSpPr txBox="1"/>
          <p:nvPr/>
        </p:nvSpPr>
        <p:spPr>
          <a:xfrm>
            <a:off x="1059180" y="4420870"/>
            <a:ext cx="9743440" cy="829945"/>
          </a:xfrm>
          <a:prstGeom prst="rect">
            <a:avLst/>
          </a:prstGeom>
          <a:noFill/>
        </p:spPr>
        <p:txBody>
          <a:bodyPr wrap="square" rtlCol="0">
            <a:spAutoFit/>
          </a:bodyPr>
          <a:p>
            <a:pPr algn="l">
              <a:lnSpc>
                <a:spcPct val="100000"/>
              </a:lnSpc>
            </a:pPr>
            <a:r>
              <a:rPr lang="zh-CN" altLang="en-US" sz="2400">
                <a:latin typeface="Times New Roman" panose="02020603050405020304" pitchFamily="18" charset="0"/>
                <a:cs typeface="Times New Roman" panose="02020603050405020304" pitchFamily="18" charset="0"/>
              </a:rPr>
              <a:t>In this step, tag weight is assigned to each tag, based on its frequency of appearance in software identifiers. </a:t>
            </a:r>
            <a:endParaRPr lang="zh-CN" altLang="en-US" sz="2400">
              <a:latin typeface="Times New Roman" panose="02020603050405020304" pitchFamily="18" charset="0"/>
              <a:cs typeface="Times New Roman" panose="02020603050405020304" pitchFamily="18" charset="0"/>
            </a:endParaRPr>
          </a:p>
        </p:txBody>
      </p:sp>
    </p:spTree>
  </p:cSld>
  <p:clrMapOvr>
    <a:masterClrMapping/>
  </p:clrMapOvr>
  <mc:AlternateContent xmlns:mc="http://schemas.openxmlformats.org/markup-compatibility/2006">
    <mc:Choice xmlns:p14="http://schemas.microsoft.com/office/powerpoint/2010/main" Requires="p14">
      <p:transition spd="slow" p14:dur="1200"/>
    </mc:Choice>
    <mc:Fallback>
      <p:transition spd="slow"/>
    </mc:Fallback>
  </mc:AlternateContent>
  <p:timing>
    <p:tnLst>
      <p:par>
        <p:cTn id="1" dur="indefinite" restart="never" nodeType="tmRoot"/>
      </p:par>
    </p:tnLst>
    <p:bldLst>
      <p:bldP spid="2" grpId="0"/>
      <p:bldP spid="4" grpId="0" animBg="1"/>
      <p:bldP spid="5" grpId="0" animBg="1"/>
    </p:bldLst>
  </p:timing>
</p:sld>
</file>

<file path=ppt/tags/tag1.xml><?xml version="1.0" encoding="utf-8"?>
<p:tagLst xmlns:p="http://schemas.openxmlformats.org/presentationml/2006/main">
  <p:tag name="KSO_WM_UNIT_TABLE_BEAUTIFY" val="smartTable{20063ba7-ef48-4d18-8f0c-f41a13f22c20}"/>
  <p:tag name="TABLE_ENDDRAG_ORIGIN_RECT" val="884*241"/>
  <p:tag name="TABLE_ENDDRAG_RECT" val="38*119*884*241"/>
</p:tagLst>
</file>

<file path=ppt/tags/tag2.xml><?xml version="1.0" encoding="utf-8"?>
<p:tagLst xmlns:p="http://schemas.openxmlformats.org/presentationml/2006/main">
  <p:tag name="KSO_WM_UNIT_TABLE_BEAUTIFY" val="smartTable{20063ba7-ef48-4d18-8f0c-f41a13f22c20}"/>
  <p:tag name="TABLE_ENDDRAG_ORIGIN_RECT" val="875*258"/>
  <p:tag name="TABLE_ENDDRAG_RECT" val="40*99*875*258"/>
</p:tagLst>
</file>

<file path=ppt/tags/tag3.xml><?xml version="1.0" encoding="utf-8"?>
<p:tagLst xmlns:p="http://schemas.openxmlformats.org/presentationml/2006/main">
  <p:tag name="KSO_WM_UNIT_PLACING_PICTURE_USER_VIEWPORT" val="{&quot;height&quot;:6255,&quot;width&quot;:5475}"/>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2">
      <a:majorFont>
        <a:latin typeface="微软雅黑"/>
        <a:ea typeface="微软雅黑"/>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5562</Words>
  <Application>WPS 演示</Application>
  <PresentationFormat>宽屏</PresentationFormat>
  <Paragraphs>189</Paragraphs>
  <Slides>22</Slides>
  <Notes>0</Notes>
  <HiddenSlides>0</HiddenSlides>
  <MMClips>1</MMClips>
  <ScaleCrop>false</ScaleCrop>
  <HeadingPairs>
    <vt:vector size="6" baseType="variant">
      <vt:variant>
        <vt:lpstr>已用的字体</vt:lpstr>
      </vt:variant>
      <vt:variant>
        <vt:i4>8</vt:i4>
      </vt:variant>
      <vt:variant>
        <vt:lpstr>主题</vt:lpstr>
      </vt:variant>
      <vt:variant>
        <vt:i4>1</vt:i4>
      </vt:variant>
      <vt:variant>
        <vt:lpstr>幻灯片标题</vt:lpstr>
      </vt:variant>
      <vt:variant>
        <vt:i4>22</vt:i4>
      </vt:variant>
    </vt:vector>
  </HeadingPairs>
  <TitlesOfParts>
    <vt:vector size="31" baseType="lpstr">
      <vt:lpstr>Arial</vt:lpstr>
      <vt:lpstr>宋体</vt:lpstr>
      <vt:lpstr>Wingdings</vt:lpstr>
      <vt:lpstr>Times New Roman</vt:lpstr>
      <vt:lpstr>微软雅黑</vt:lpstr>
      <vt:lpstr>Arial Unicode MS</vt:lpstr>
      <vt:lpstr>Calibri</vt:lpstr>
      <vt:lpstr>华文仿宋</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熊猫办公</dc:title>
  <dc:creator>www.tukuppt.com</dc:creator>
  <cp:keywords>tukuppt</cp:keywords>
  <cp:lastModifiedBy>闹笑</cp:lastModifiedBy>
  <cp:revision>72</cp:revision>
  <dcterms:created xsi:type="dcterms:W3CDTF">2016-05-08T15:42:00Z</dcterms:created>
  <dcterms:modified xsi:type="dcterms:W3CDTF">2021-01-15T10:35:08Z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2052-11.1.0.10228</vt:lpwstr>
  </property>
</Properties>
</file>

<file path=docProps/thumbnail.jpeg>
</file>